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0"/>
  </p:notesMasterIdLst>
  <p:handoutMasterIdLst>
    <p:handoutMasterId r:id="rId61"/>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307" r:id="rId28"/>
    <p:sldId id="278" r:id="rId29"/>
    <p:sldId id="279" r:id="rId30"/>
    <p:sldId id="280" r:id="rId31"/>
    <p:sldId id="281" r:id="rId32"/>
    <p:sldId id="282" r:id="rId33"/>
    <p:sldId id="283" r:id="rId34"/>
    <p:sldId id="284" r:id="rId35"/>
    <p:sldId id="285" r:id="rId36"/>
    <p:sldId id="286" r:id="rId37"/>
    <p:sldId id="308"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9" r:id="rId56"/>
    <p:sldId id="304" r:id="rId57"/>
    <p:sldId id="305" r:id="rId58"/>
    <p:sldId id="306" r:id="rId59"/>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3EC5D4"/>
    <a:srgbClr val="90C6C4"/>
    <a:srgbClr val="9CD4D1"/>
    <a:srgbClr val="7D868C"/>
    <a:srgbClr val="808000"/>
    <a:srgbClr val="408000"/>
    <a:srgbClr val="108001"/>
    <a:srgbClr val="CBCFD1"/>
    <a:srgbClr val="015068"/>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00" autoAdjust="0"/>
    <p:restoredTop sz="46264" autoAdjust="0"/>
  </p:normalViewPr>
  <p:slideViewPr>
    <p:cSldViewPr snapToGrid="0">
      <p:cViewPr varScale="1">
        <p:scale>
          <a:sx n="21" d="100"/>
          <a:sy n="21" d="100"/>
        </p:scale>
        <p:origin x="2100" y="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17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61"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notesMaster" Target="notesMasters/notesMaster1.xml"/><Relationship Id="rId65"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theme" Target="theme/theme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2016-02-29</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image1.png>
</file>

<file path=ppt/media/image12.png>
</file>

<file path=ppt/media/image13.png>
</file>

<file path=ppt/media/image14.png>
</file>

<file path=ppt/media/image15.png>
</file>

<file path=ppt/media/image1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2016-02-29</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we search our nodes, we see that all three nodes have been set to the _default environment.  How do we change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91628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need to make a new environments</a:t>
            </a:r>
            <a:r>
              <a:rPr lang="en-US" baseline="0" dirty="0" smtClean="0"/>
              <a:t> directory. (Be sure you are still in the </a:t>
            </a:r>
            <a:r>
              <a:rPr lang="en-US" dirty="0" smtClean="0"/>
              <a:t>chef-repo before you do this.)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22567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we need to create a production.rb file. </a:t>
            </a:r>
            <a:r>
              <a:rPr lang="en-US" baseline="0" dirty="0" smtClean="0"/>
              <a:t>Like in the roles.rb files, we must provide a name and description. Additionally, we need to define cookbook restrictions to lock down specific versions of both the apache and myhaproxy cookbooks.  </a:t>
            </a:r>
            <a:endParaRPr lang="en-US" baseline="0" dirty="0" smtClean="0"/>
          </a:p>
          <a:p>
            <a:endParaRPr lang="en-US" baseline="0" dirty="0" smtClean="0"/>
          </a:p>
          <a:p>
            <a:r>
              <a:rPr lang="en-US" baseline="0" dirty="0" smtClean="0"/>
              <a:t>By </a:t>
            </a:r>
            <a:r>
              <a:rPr lang="en-US" baseline="0" dirty="0" smtClean="0"/>
              <a:t>adding this information to production.rb, we are telling our nodes to use these specific versions of these specific cookbooks. Obviously, what this means is that as we work on newer versions of these cookbooks, we won’t break anything in the production environment. Okay, so now that we have captured our </a:t>
            </a:r>
            <a:r>
              <a:rPr lang="uk-UA" baseline="0" dirty="0" smtClean="0"/>
              <a:t>'</a:t>
            </a:r>
            <a:r>
              <a:rPr lang="en-US" baseline="0" dirty="0" smtClean="0"/>
              <a:t>good</a:t>
            </a:r>
            <a:r>
              <a:rPr lang="uk-UA" baseline="0" dirty="0" smtClean="0"/>
              <a:t>'</a:t>
            </a:r>
            <a:r>
              <a:rPr lang="en-US" baseline="0" dirty="0" smtClean="0"/>
              <a:t> environment in this file, let’s save it and upload it.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35882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knife environment command, let’s upload the production.rb file.  This should be familiar because it is just like the command we used to upload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795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use our list command</a:t>
            </a:r>
            <a:r>
              <a:rPr lang="en-US" baseline="0" dirty="0" smtClean="0"/>
              <a:t> to make sure the file uploaded correctly.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10370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use the knife environment show command, we can see how the production.rb</a:t>
            </a:r>
            <a:r>
              <a:rPr lang="en-US" baseline="0" dirty="0" smtClean="0"/>
              <a:t> file looks.</a:t>
            </a:r>
          </a:p>
          <a:p>
            <a:endParaRPr lang="en-US" baseline="0" dirty="0" smtClean="0"/>
          </a:p>
          <a:p>
            <a:r>
              <a:rPr lang="en-US" baseline="0" dirty="0" smtClean="0"/>
              <a:t>Note the cookbook versions that we set are shown here.</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6032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set the environments for our nodes.  Let’s ask Chef for help on that as well.</a:t>
            </a:r>
          </a:p>
          <a:p>
            <a:endParaRPr lang="en-US" dirty="0" smtClean="0"/>
          </a:p>
          <a:p>
            <a:r>
              <a:rPr lang="en-US" dirty="0" smtClean="0"/>
              <a:t>Let’s use the knife node environment set command.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3145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how does that command work, exactly?</a:t>
            </a:r>
          </a:p>
          <a:p>
            <a:endParaRPr lang="en-US" dirty="0" smtClean="0"/>
          </a:p>
          <a:p>
            <a:r>
              <a:rPr lang="en-US" dirty="0" smtClean="0"/>
              <a:t>It looks like</a:t>
            </a:r>
            <a:r>
              <a:rPr lang="en-US" baseline="0" dirty="0" smtClean="0"/>
              <a:t> we just add the environment name at the end of the command to set that environment on a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382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do that for node1.</a:t>
            </a:r>
          </a:p>
          <a:p>
            <a:endParaRPr lang="en-US" dirty="0" smtClean="0"/>
          </a:p>
          <a:p>
            <a:r>
              <a:rPr lang="en-US" dirty="0" smtClean="0"/>
              <a:t>The</a:t>
            </a:r>
            <a:r>
              <a:rPr lang="en-US" baseline="0" dirty="0" smtClean="0"/>
              <a:t> results don’t really tell us much, so let’s take a look at node1.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140452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knife</a:t>
            </a:r>
            <a:r>
              <a:rPr lang="en-US" baseline="0" dirty="0" smtClean="0"/>
              <a:t> node show, we can see node1’s attributes. Note that it has indeed been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1657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learn how to create an environment,</a:t>
            </a:r>
            <a:r>
              <a:rPr lang="en-US" baseline="0" dirty="0" smtClean="0"/>
              <a:t> deploy a node to an environment, and update a search query to be more exact.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27182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do the same thing for node</a:t>
            </a:r>
            <a:r>
              <a:rPr lang="en-US" baseline="0" dirty="0" smtClean="0"/>
              <a:t>2.</a:t>
            </a:r>
          </a:p>
          <a:p>
            <a:endParaRPr lang="en-US" baseline="0" dirty="0" smtClean="0"/>
          </a:p>
          <a:p>
            <a:r>
              <a:rPr lang="en-US" baseline="0" dirty="0" smtClean="0"/>
              <a:t>Instructor Note: Allow 2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0971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53901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it looks like node2</a:t>
            </a:r>
            <a:r>
              <a:rPr lang="en-US" baseline="0" dirty="0" smtClean="0"/>
              <a:t> was successfully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27197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Node2</a:t>
            </a:r>
            <a:r>
              <a:rPr lang="en-US" baseline="0" dirty="0" smtClean="0"/>
              <a:t> is now in production.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46416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create the</a:t>
            </a:r>
            <a:r>
              <a:rPr lang="en-US" baseline="0" dirty="0" smtClean="0"/>
              <a:t> environment we can use to change and update the cookbooks without affecting our production environment.  A sandbox, if you will.</a:t>
            </a:r>
          </a:p>
          <a:p>
            <a:endParaRPr lang="en-US" baseline="0" dirty="0" smtClean="0"/>
          </a:p>
          <a:p>
            <a:r>
              <a:rPr lang="en-US" baseline="0" dirty="0" smtClean="0"/>
              <a:t>Let’s call this our “Acceptance environment”.</a:t>
            </a:r>
          </a:p>
          <a:p>
            <a:endParaRPr lang="en-US" baseline="0" dirty="0" smtClean="0"/>
          </a:p>
          <a:p>
            <a:r>
              <a:rPr lang="en-US" baseline="0" dirty="0" smtClean="0"/>
              <a:t>Instructor Note: Allow 10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34884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create a</a:t>
            </a:r>
            <a:r>
              <a:rPr lang="en-US" baseline="0" dirty="0" smtClean="0"/>
              <a:t> new rb file in our chef-repo/environments directory. Let’s name it acceptance.</a:t>
            </a:r>
          </a:p>
          <a:p>
            <a:endParaRPr lang="en-US" baseline="0" dirty="0" smtClean="0"/>
          </a:p>
          <a:p>
            <a:r>
              <a:rPr lang="en-US" baseline="0" dirty="0" smtClean="0"/>
              <a:t>In the Acceptance environment, we don’t want to lock-down the cookbook versions, so we are not going to place restrictions on the cookbooks.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14561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upload that .rb file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09877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this environment</a:t>
            </a:r>
            <a:r>
              <a:rPr lang="en-US" baseline="0" dirty="0" smtClean="0"/>
              <a:t> file was added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036326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last,</a:t>
            </a:r>
            <a:r>
              <a:rPr lang="en-US" baseline="0" dirty="0" smtClean="0"/>
              <a:t> but not least, let’s ask the Chef Server to show us the </a:t>
            </a:r>
            <a:r>
              <a:rPr lang="en-US" dirty="0" smtClean="0"/>
              <a:t>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59261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set node3 to the 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77036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we have updated our load balancer's myhaproxy cookbook</a:t>
            </a:r>
            <a:r>
              <a:rPr lang="en-US" baseline="0" dirty="0" smtClean="0"/>
              <a:t> to dynamically search for and update nodes.  Everything is as it should be. But our system is like a living, breathing thing that must grow and be updated to fit our changing needs.  We need to find a way to update and test new tools, features and settings without impacting our current production system. </a:t>
            </a:r>
            <a:endParaRPr lang="en-US" baseline="0" dirty="0" smtClean="0"/>
          </a:p>
          <a:p>
            <a:endParaRPr lang="en-US" baseline="0" smtClean="0"/>
          </a:p>
          <a:p>
            <a:r>
              <a:rPr lang="en-US" smtClean="0"/>
              <a:t>Of </a:t>
            </a:r>
            <a:r>
              <a:rPr lang="en-US" dirty="0" smtClean="0"/>
              <a:t>course, we have local testing tools like Test Kitchen to help us verify that our individual cookbooks work before we upload them to the Chef Server.  But, that is not always enough. We may want to build, test, and release new features to our cookbooks but we do not immediately want all of our nodes to immediately use them.</a:t>
            </a:r>
            <a:r>
              <a:rPr lang="en-US" baseline="0" dirty="0" smtClean="0"/>
              <a:t> </a:t>
            </a:r>
            <a:r>
              <a:rPr lang="en-US" dirty="0" smtClean="0"/>
              <a:t>For example, what if we had a requirement to update our apache cookbook with a</a:t>
            </a:r>
            <a:r>
              <a:rPr lang="en-US" baseline="0" dirty="0" smtClean="0"/>
              <a:t> new front page for our application?  The release date of our new service with the sign up page does not go live for a week.  So, we want to build, test, and upload that cookbook to the Chef Server without actually applying the cookbook until the release date.  How would we accomplish that?   </a:t>
            </a:r>
          </a:p>
          <a:p>
            <a:endParaRPr lang="en-US" baseline="0" dirty="0" smtClean="0"/>
          </a:p>
          <a:p>
            <a:r>
              <a:rPr lang="en-US" baseline="0" dirty="0" smtClean="0"/>
              <a:t>This is where environments are useful.</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0500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confirm that it has been set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72194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a:t>
            </a:r>
            <a:r>
              <a:rPr lang="en-US" baseline="0" dirty="0" smtClean="0"/>
              <a:t> the knife ssh let’s run chef client on all the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47501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Acceptance</a:t>
            </a:r>
            <a:r>
              <a:rPr lang="en-US" baseline="0" dirty="0" smtClean="0"/>
              <a:t> environment is setup and node3 is now its only member.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4824280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load balancer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set our web nodes to specific environments. As</a:t>
            </a:r>
            <a:r>
              <a:rPr lang="en-US" baseline="0" dirty="0" smtClean="0"/>
              <a:t> we manage our nodes, making changes to our cookbooks and recipes, what do you think is going to happen to Node1?  </a:t>
            </a:r>
          </a:p>
          <a:p>
            <a:pPr marL="0" marR="0" indent="0" algn="l" defTabSz="914250" rtl="0" eaLnBrk="1" fontAlgn="auto" latinLnBrk="0" hangingPunct="1">
              <a:lnSpc>
                <a:spcPct val="90000"/>
              </a:lnSpc>
              <a:spcBef>
                <a:spcPts val="0"/>
              </a:spcBef>
              <a:spcAft>
                <a:spcPts val="333"/>
              </a:spcAft>
              <a:buClrTx/>
              <a:buSzTx/>
              <a:buFontTx/>
              <a:buNone/>
              <a:tabLst/>
              <a:defRPr/>
            </a:pPr>
            <a:endParaRPr lang="en-US" baseline="0"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baseline="0" dirty="0" smtClean="0"/>
              <a:t>What about Node 3?</a:t>
            </a: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dirty="0" smtClean="0"/>
              <a:t>Setting the nodes is not enough. Chef</a:t>
            </a:r>
            <a:r>
              <a:rPr lang="en-US" baseline="0" dirty="0" smtClean="0"/>
              <a:t> does not automatically know to separate the environments. So, we have to tell it how to do that.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2675252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we do that?</a:t>
            </a:r>
          </a:p>
          <a:p>
            <a:endParaRPr lang="en-US" dirty="0" smtClean="0"/>
          </a:p>
          <a:p>
            <a:r>
              <a:rPr lang="en-US" dirty="0" smtClean="0"/>
              <a:t>First, let’s answer a couple of question.  As</a:t>
            </a:r>
            <a:r>
              <a:rPr lang="en-US" baseline="0" dirty="0" smtClean="0"/>
              <a:t> you think about the infrastructure we have created, which cookbook handles balance requests between nodes? </a:t>
            </a:r>
          </a:p>
          <a:p>
            <a:endParaRPr lang="en-US" dirty="0" smtClean="0"/>
          </a:p>
          <a:p>
            <a:r>
              <a:rPr lang="en-US" dirty="0" smtClean="0"/>
              <a:t>So if</a:t>
            </a:r>
            <a:r>
              <a:rPr lang="en-US" baseline="0" dirty="0" smtClean="0"/>
              <a:t> we want to make changes to that cookbook, which recipe would we change?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Answer</a:t>
            </a:r>
            <a:r>
              <a:rPr lang="en-US" baseline="0" dirty="0" smtClean="0"/>
              <a:t> 1:</a:t>
            </a:r>
            <a:r>
              <a:rPr lang="en-US" dirty="0" smtClean="0"/>
              <a:t>  myhaproxy Answer 2: default.rb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976354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our last module, we talked about searching our nodes using Chef.  Do you recall what we used to search for web nodes?</a:t>
            </a:r>
            <a:endParaRPr lang="en-US" dirty="0" smtClean="0"/>
          </a:p>
          <a:p>
            <a:endParaRPr lang="en-US" dirty="0" smtClean="0"/>
          </a:p>
          <a:p>
            <a:r>
              <a:rPr lang="en-US" dirty="0" smtClean="0"/>
              <a:t>Answer:  all_web_nodes = search(“node”,”role:web”)</a:t>
            </a:r>
          </a:p>
          <a:p>
            <a:endParaRPr lang="en-US" dirty="0" smtClean="0"/>
          </a:p>
          <a:p>
            <a:r>
              <a:rPr lang="en-US" dirty="0" smtClean="0"/>
              <a:t>So, considering our search syntax, how can we further refine</a:t>
            </a:r>
            <a:r>
              <a:rPr lang="en-US" baseline="0" dirty="0" smtClean="0"/>
              <a:t> that syntax to search for a specific web node by environment?</a:t>
            </a:r>
          </a:p>
          <a:p>
            <a:endParaRPr lang="en-US" baseline="0" dirty="0" smtClean="0"/>
          </a:p>
          <a:p>
            <a:r>
              <a:rPr lang="en-US" baseline="0" dirty="0" smtClean="0"/>
              <a:t>Let’s take a look.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10191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default.rb file in the load balancer's myhaproxy</a:t>
            </a:r>
            <a:r>
              <a:rPr lang="en-US" baseline="0" dirty="0" smtClean="0"/>
              <a:t> cookbook, we can review the original search syntax.  If we want to search by environments, what would we need to add 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972427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Search the Chef Server for all node objects that have the role equal to 'web' and also share</a:t>
            </a:r>
            <a:r>
              <a:rPr lang="en-US" baseline="0" dirty="0" smtClean="0"/>
              <a:t> the same environment as the current node applying this recipe. The nodes currently applying this recipe are the nodes with the role set to </a:t>
            </a:r>
            <a:r>
              <a:rPr lang="en-US" baseline="0" dirty="0" err="1" smtClean="0"/>
              <a:t>load_balancer</a:t>
            </a:r>
            <a:r>
              <a:rPr lang="en-US" baseline="0" dirty="0" smtClean="0"/>
              <a:t>.</a:t>
            </a:r>
          </a:p>
          <a:p>
            <a:endParaRPr lang="en-US" baseline="0" dirty="0" smtClean="0"/>
          </a:p>
          <a:p>
            <a:r>
              <a:rPr lang="en-US" baseline="0" dirty="0" smtClean="0"/>
              <a:t>Now that we’ve made our changes, let’s save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77082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load balancer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You likely are familiar with the concept of environments. An environment can best be defined as a logical separation of nodes that most often describe the life-cycle of an application.</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Each environment signifies different behaviors and policies to which a node adheres for a given application or platform. </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For </a:t>
            </a:r>
            <a:r>
              <a:rPr lang="en-US" sz="1200" kern="1200" dirty="0" smtClean="0">
                <a:solidFill>
                  <a:schemeClr val="tx1"/>
                </a:solidFill>
                <a:effectLst/>
                <a:latin typeface="Arial" panose="020B0604020202020204" pitchFamily="34" charset="0"/>
                <a:ea typeface="+mn-ea"/>
                <a:cs typeface="Arial" panose="020B0604020202020204" pitchFamily="34" charset="0"/>
              </a:rPr>
              <a:t>example, environments can be separated into 'acceptance’ and 'production'. “Acceptance”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would be </a:t>
            </a:r>
            <a:r>
              <a:rPr lang="en-US" sz="1200" kern="1200" dirty="0" smtClean="0">
                <a:solidFill>
                  <a:schemeClr val="tx1"/>
                </a:solidFill>
                <a:effectLst/>
                <a:latin typeface="Arial" panose="020B0604020202020204" pitchFamily="34" charset="0"/>
                <a:ea typeface="+mn-ea"/>
                <a:cs typeface="Arial" panose="020B0604020202020204" pitchFamily="34" charset="0"/>
              </a:rPr>
              <a:t>where we may make allowances for constant change and updates and for applications to be deployed with each release.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“Production” might be where we lock down our infrastructure and policies. Production would be what the outside world sees, and would remain unaffected by changes and upgrades until you specifically release them.</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A Chef environment allows us to define a list of policies that we will allow by defining a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66796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upload the</a:t>
            </a:r>
            <a:r>
              <a:rPr lang="en-US" baseline="0" dirty="0" smtClean="0"/>
              <a:t> new myhaproxy cookbook to the server, we probably want to update the version number.  What type of change have we made here?</a:t>
            </a:r>
          </a:p>
          <a:p>
            <a:endParaRPr lang="en-US" baseline="0" dirty="0" smtClean="0"/>
          </a:p>
          <a:p>
            <a:r>
              <a:rPr lang="en-US" baseline="0" dirty="0" smtClean="0"/>
              <a:t>Answer:  Patch</a:t>
            </a:r>
          </a:p>
          <a:p>
            <a:endParaRPr lang="en-US" baseline="0" dirty="0" smtClean="0"/>
          </a:p>
          <a:p>
            <a:r>
              <a:rPr lang="en-US" dirty="0" smtClean="0"/>
              <a:t>Because we are</a:t>
            </a:r>
            <a:r>
              <a:rPr lang="en-US" baseline="0" dirty="0" smtClean="0"/>
              <a:t> performing a patch, let’s set the version number to 1.0.1.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54858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going to need to use Berks</a:t>
            </a:r>
            <a:r>
              <a:rPr lang="en-US" baseline="0" dirty="0" smtClean="0"/>
              <a:t> to upload this cookbook because it has dependencies. So first we need to cd into the cookbook.</a:t>
            </a:r>
            <a:endParaRPr lang="en-US" dirty="0" smtClean="0"/>
          </a:p>
          <a:p>
            <a:r>
              <a:rPr lang="en-US" dirty="0" smtClean="0"/>
              <a:t>Then run</a:t>
            </a:r>
            <a:r>
              <a:rPr lang="en-US" baseline="0" dirty="0" smtClean="0"/>
              <a:t> 'berks install'.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6498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berks</a:t>
            </a:r>
            <a:r>
              <a:rPr lang="en-US" baseline="0" dirty="0" smtClean="0"/>
              <a:t> upload.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904866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run 'chef-client' to</a:t>
            </a:r>
            <a:r>
              <a:rPr lang="en-US" baseline="0" dirty="0" smtClean="0"/>
              <a:t> bring everything up to date, let’s think about what we’ve done. First, in the production environment, we restricted our cookbooks to a specific version. Second, we created an acceptance environment with no cookbook restrictions. Third, we set specific nodes to each of these environments. Fourth, we updated the myhaproxy default.rb to include environment search criteria. And lastly, we changed the version number in the myhaproxy metadata.rb file.</a:t>
            </a:r>
          </a:p>
          <a:p>
            <a:endParaRPr lang="en-US" baseline="0" dirty="0" smtClean="0"/>
          </a:p>
          <a:p>
            <a:r>
              <a:rPr lang="en-US" baseline="0" dirty="0" smtClean="0"/>
              <a:t>What problems do you think we may encounter, given all that we’ve done here?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4598208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Since we changed the version of the myhaproxy cookbook, we need to revise the production.rb file to incorporate the new version.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518195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go back into our production.rb</a:t>
            </a:r>
            <a:r>
              <a:rPr lang="en-US" baseline="0" dirty="0" smtClean="0"/>
              <a:t> and update it to include the new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479996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to ~/chef-repo and then run 'knife environment from file production.rb'.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880599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the</a:t>
            </a:r>
            <a:r>
              <a:rPr lang="en-US" baseline="0" dirty="0" smtClean="0"/>
              <a:t> production.rb on Chef server has the correct version of myhaproxy designated.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248955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use 'sudo chef-client' to converge all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354777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 Chef uses environments</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map an organizations real-life workflow to what can be configured and managed using the Chef server.  </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Every organization begins with a single environment called the _default (underscore default) environment, which cannot be modified or deleted.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Therefore,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you must create custom environments to define your organization’s workflow.</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49458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environment has now that we have made the change and uploaded that change. Finally to see the effects to our existing nodes we need to ensure that they </a:t>
            </a:r>
            <a:r>
              <a:rPr lang="en-US" baseline="0" smtClean="0"/>
              <a:t>update themselves.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061407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231138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need to create a Production environment. This is</a:t>
            </a:r>
            <a:r>
              <a:rPr lang="en-US" baseline="0" dirty="0" smtClean="0"/>
              <a:t> where we lock down our infrastructure and policies to a specific version of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7562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Because we still</a:t>
            </a:r>
            <a:r>
              <a:rPr lang="en-US" baseline="0" dirty="0" smtClean="0"/>
              <a:t> are communicating with the Chef server, let’s ask Chef for help regarding available environment commands.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So change into chef-repo and then run '</a:t>
            </a:r>
            <a:r>
              <a:rPr lang="en-US" dirty="0" smtClean="0"/>
              <a:t>knife environment --help'.</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4837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Remember, we use 'list' to view existing environments.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As previously stated, we see the _default environment has already been created.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380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how this environment</a:t>
            </a:r>
            <a:r>
              <a:rPr lang="en-US" baseline="0" dirty="0" smtClean="0"/>
              <a:t> looks.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55026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6"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2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057291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0201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730650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96018" y="551454"/>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38088" y="551454"/>
            <a:ext cx="1851893" cy="187797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3970310" y="551455"/>
            <a:ext cx="1919671" cy="1946708"/>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20466" y="482873"/>
            <a:ext cx="1971016" cy="1971016"/>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2"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14.png"/><Relationship Id="rId4" Type="http://schemas.openxmlformats.org/officeDocument/2006/relationships/image" Target="../media/image1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Environments</a:t>
            </a:r>
            <a:endParaRPr lang="en-US" dirty="0"/>
          </a:p>
        </p:txBody>
      </p:sp>
      <p:sp>
        <p:nvSpPr>
          <p:cNvPr id="3" name="Subtitle 2"/>
          <p:cNvSpPr>
            <a:spLocks noGrp="1"/>
          </p:cNvSpPr>
          <p:nvPr>
            <p:ph type="subTitle" idx="1"/>
          </p:nvPr>
        </p:nvSpPr>
        <p:spPr bwMode="auto">
          <a:xfrm>
            <a:off x="3013752" y="3451138"/>
            <a:ext cx="10972800" cy="554062"/>
          </a:xfrm>
        </p:spPr>
        <p:txBody>
          <a:bodyPr/>
          <a:lstStyle/>
          <a:p>
            <a:r>
              <a:rPr lang="en-US" dirty="0" smtClean="0"/>
              <a:t>Using Environments to Reflect Organization Patterns </a:t>
            </a:r>
            <a:r>
              <a:rPr lang="en-US" dirty="0"/>
              <a:t>and </a:t>
            </a:r>
            <a:r>
              <a:rPr lang="en-US" dirty="0" smtClean="0"/>
              <a:t>Workflow</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2069112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3 items found</a:t>
            </a:r>
          </a:p>
          <a:p>
            <a:endParaRPr lang="en-US" dirty="0"/>
          </a:p>
          <a:p>
            <a:r>
              <a:rPr lang="en-US" dirty="0"/>
              <a:t>Node Name</a:t>
            </a:r>
            <a:r>
              <a:rPr lang="en-US" dirty="0" smtClean="0"/>
              <a:t>:   </a:t>
            </a:r>
            <a:r>
              <a:rPr lang="en-US" dirty="0"/>
              <a:t>node1</a:t>
            </a:r>
          </a:p>
          <a:p>
            <a:r>
              <a:rPr lang="en-US" dirty="0"/>
              <a:t>Environment: _default</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smtClean="0"/>
              <a:t>Tags:</a:t>
            </a:r>
          </a:p>
        </p:txBody>
      </p:sp>
      <p:sp>
        <p:nvSpPr>
          <p:cNvPr id="3" name="Title 2"/>
          <p:cNvSpPr>
            <a:spLocks noGrp="1"/>
          </p:cNvSpPr>
          <p:nvPr>
            <p:ph type="title"/>
          </p:nvPr>
        </p:nvSpPr>
        <p:spPr/>
        <p:txBody>
          <a:bodyPr/>
          <a:lstStyle/>
          <a:p>
            <a:r>
              <a:rPr lang="en-US" dirty="0" smtClean="0"/>
              <a:t>GL: Searching All of Our Nodes</a:t>
            </a:r>
            <a:endParaRPr lang="en-US" dirty="0"/>
          </a:p>
        </p:txBody>
      </p:sp>
      <p:sp>
        <p:nvSpPr>
          <p:cNvPr id="4" name="Text Placeholder 3"/>
          <p:cNvSpPr>
            <a:spLocks noGrp="1"/>
          </p:cNvSpPr>
          <p:nvPr>
            <p:ph type="body" sz="quarter" idx="11"/>
          </p:nvPr>
        </p:nvSpPr>
        <p:spPr/>
        <p:txBody>
          <a:bodyPr/>
          <a:lstStyle/>
          <a:p>
            <a:r>
              <a:rPr lang="en-US" dirty="0" smtClean="0"/>
              <a:t>$ knife search node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7" y="37199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9625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02809"/>
          </a:xfrm>
        </p:spPr>
        <p:txBody>
          <a:bodyPr/>
          <a:lstStyle/>
          <a:p>
            <a:endParaRPr lang="en-US" dirty="0"/>
          </a:p>
        </p:txBody>
      </p:sp>
      <p:sp>
        <p:nvSpPr>
          <p:cNvPr id="3" name="Title 2"/>
          <p:cNvSpPr>
            <a:spLocks noGrp="1"/>
          </p:cNvSpPr>
          <p:nvPr>
            <p:ph type="title"/>
          </p:nvPr>
        </p:nvSpPr>
        <p:spPr/>
        <p:txBody>
          <a:bodyPr/>
          <a:lstStyle/>
          <a:p>
            <a:r>
              <a:rPr lang="en-US" dirty="0" smtClean="0"/>
              <a:t>GL: Create an </a:t>
            </a:r>
            <a:r>
              <a:rPr lang="en-US" dirty="0" smtClean="0">
                <a:latin typeface="+mn-lt"/>
              </a:rPr>
              <a:t>environments </a:t>
            </a:r>
            <a:r>
              <a:rPr lang="en-US" dirty="0" smtClean="0"/>
              <a:t>Directory</a:t>
            </a:r>
            <a:endParaRPr lang="en-US" dirty="0"/>
          </a:p>
        </p:txBody>
      </p:sp>
      <p:sp>
        <p:nvSpPr>
          <p:cNvPr id="4" name="Text Placeholder 3"/>
          <p:cNvSpPr>
            <a:spLocks noGrp="1"/>
          </p:cNvSpPr>
          <p:nvPr>
            <p:ph type="body" sz="quarter" idx="11"/>
          </p:nvPr>
        </p:nvSpPr>
        <p:spPr/>
        <p:txBody>
          <a:bodyPr/>
          <a:lstStyle/>
          <a:p>
            <a:r>
              <a:rPr lang="en-US" dirty="0" smtClean="0"/>
              <a:t>$ mkdir environments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8884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Create a New Environment File</a:t>
            </a: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production</a:t>
            </a:r>
            <a:r>
              <a:rPr lang="uk-UA" dirty="0" smtClean="0"/>
              <a:t>'</a:t>
            </a:r>
            <a:endParaRPr lang="en-US" dirty="0"/>
          </a:p>
          <a:p>
            <a:r>
              <a:rPr lang="en-US" dirty="0"/>
              <a:t>description </a:t>
            </a:r>
            <a:r>
              <a:rPr lang="uk-UA" dirty="0" smtClean="0"/>
              <a:t>'</a:t>
            </a:r>
            <a:r>
              <a:rPr lang="en-US" dirty="0" smtClean="0"/>
              <a:t>Where </a:t>
            </a:r>
            <a:r>
              <a:rPr lang="en-US" dirty="0"/>
              <a:t>we run production </a:t>
            </a:r>
            <a:r>
              <a:rPr lang="en-US" dirty="0" smtClean="0"/>
              <a:t>code</a:t>
            </a:r>
            <a:r>
              <a:rPr lang="uk-UA" dirty="0" smtClean="0"/>
              <a:t>'</a:t>
            </a:r>
            <a:endParaRPr lang="en-US" dirty="0"/>
          </a:p>
          <a:p>
            <a:endParaRPr lang="en-US" dirty="0"/>
          </a:p>
          <a:p>
            <a:r>
              <a:rPr lang="en-US" dirty="0"/>
              <a:t>cookbook </a:t>
            </a:r>
            <a:r>
              <a:rPr lang="uk-UA" dirty="0" smtClean="0"/>
              <a:t>'</a:t>
            </a:r>
            <a:r>
              <a:rPr lang="en-US" dirty="0" smtClean="0"/>
              <a:t>apache</a:t>
            </a:r>
            <a:r>
              <a:rPr lang="uk-UA" dirty="0" smtClean="0"/>
              <a:t>'</a:t>
            </a:r>
            <a:r>
              <a:rPr lang="en-US" dirty="0" smtClean="0"/>
              <a:t>, </a:t>
            </a:r>
            <a:r>
              <a:rPr lang="uk-UA" dirty="0" smtClean="0"/>
              <a:t>'</a:t>
            </a:r>
            <a:r>
              <a:rPr lang="en-US" dirty="0" smtClean="0"/>
              <a:t>= 0.2.1</a:t>
            </a:r>
            <a:r>
              <a:rPr lang="uk-UA" dirty="0" smtClean="0"/>
              <a:t>'</a:t>
            </a:r>
            <a:endParaRPr lang="en-US" dirty="0"/>
          </a:p>
          <a:p>
            <a:r>
              <a:rPr lang="en-US" dirty="0"/>
              <a:t>cookbook </a:t>
            </a:r>
            <a:r>
              <a:rPr lang="uk-UA" dirty="0" smtClean="0"/>
              <a:t>'</a:t>
            </a:r>
            <a:r>
              <a:rPr lang="en-US" dirty="0" smtClean="0"/>
              <a:t>myhaproxy</a:t>
            </a:r>
            <a:r>
              <a:rPr lang="uk-UA" dirty="0" smtClean="0"/>
              <a:t>'</a:t>
            </a:r>
            <a:r>
              <a:rPr lang="en-US" dirty="0" smtClean="0"/>
              <a:t>, </a:t>
            </a:r>
            <a:r>
              <a:rPr lang="uk-UA" dirty="0" smtClean="0"/>
              <a:t>'</a:t>
            </a:r>
            <a:r>
              <a:rPr lang="en-US" dirty="0" smtClean="0"/>
              <a:t>= 1.0.0</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159557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597794"/>
          </a:xfrm>
        </p:spPr>
        <p:txBody>
          <a:bodyPr/>
          <a:lstStyle/>
          <a:p>
            <a:r>
              <a:rPr lang="en-US" dirty="0"/>
              <a:t>Updated Environment production</a:t>
            </a:r>
          </a:p>
        </p:txBody>
      </p:sp>
      <p:sp>
        <p:nvSpPr>
          <p:cNvPr id="3" name="Title 2"/>
          <p:cNvSpPr>
            <a:spLocks noGrp="1"/>
          </p:cNvSpPr>
          <p:nvPr>
            <p:ph type="title"/>
          </p:nvPr>
        </p:nvSpPr>
        <p:spPr/>
        <p:txBody>
          <a:bodyPr/>
          <a:lstStyle/>
          <a:p>
            <a:r>
              <a:rPr lang="en-US" dirty="0" smtClean="0"/>
              <a:t>GL: Upload </a:t>
            </a:r>
            <a:r>
              <a:rPr lang="en-US" dirty="0"/>
              <a:t>the </a:t>
            </a:r>
            <a:r>
              <a:rPr lang="en-US" dirty="0" smtClean="0"/>
              <a:t>production.rb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production.rb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20540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237345"/>
          </a:xfrm>
        </p:spPr>
        <p:txBody>
          <a:bodyPr/>
          <a:lstStyle/>
          <a:p>
            <a:r>
              <a:rPr lang="en-US" dirty="0" smtClean="0"/>
              <a:t>_default</a:t>
            </a:r>
          </a:p>
          <a:p>
            <a:r>
              <a:rPr lang="en-US" dirty="0" smtClean="0"/>
              <a:t>production</a:t>
            </a:r>
            <a:endParaRPr lang="en-US" dirty="0"/>
          </a:p>
        </p:txBody>
      </p:sp>
      <p:sp>
        <p:nvSpPr>
          <p:cNvPr id="3" name="Title 2"/>
          <p:cNvSpPr>
            <a:spLocks noGrp="1"/>
          </p:cNvSpPr>
          <p:nvPr>
            <p:ph type="title"/>
          </p:nvPr>
        </p:nvSpPr>
        <p:spPr/>
        <p:txBody>
          <a:bodyPr/>
          <a:lstStyle/>
          <a:p>
            <a:r>
              <a:rPr lang="en-US" dirty="0" smtClean="0"/>
              <a:t>GL: View the List of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
        <p:nvSpPr>
          <p:cNvPr id="7" name="Rectangle 6"/>
          <p:cNvSpPr/>
          <p:nvPr/>
        </p:nvSpPr>
        <p:spPr bwMode="auto">
          <a:xfrm>
            <a:off x="1099211" y="2783500"/>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663491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 </a:t>
            </a:r>
            <a:r>
              <a:rPr lang="en-US" dirty="0"/>
              <a:t>= </a:t>
            </a:r>
            <a:r>
              <a:rPr lang="en-US" dirty="0" smtClean="0"/>
              <a:t>1.0.0</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7" name="Title 6"/>
          <p:cNvSpPr>
            <a:spLocks noGrp="1"/>
          </p:cNvSpPr>
          <p:nvPr>
            <p:ph type="title"/>
          </p:nvPr>
        </p:nvSpPr>
        <p:spPr/>
        <p:txBody>
          <a:bodyPr/>
          <a:lstStyle/>
          <a:p>
            <a:r>
              <a:rPr lang="en-US" dirty="0" smtClean="0"/>
              <a:t>GL: </a:t>
            </a:r>
            <a:r>
              <a:rPr lang="en-US" dirty="0"/>
              <a:t>View the </a:t>
            </a:r>
            <a:r>
              <a:rPr lang="en-US" dirty="0" smtClean="0"/>
              <a:t>Production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
        <p:nvSpPr>
          <p:cNvPr id="8" name="Rectangle 7"/>
          <p:cNvSpPr/>
          <p:nvPr/>
        </p:nvSpPr>
        <p:spPr bwMode="auto">
          <a:xfrm>
            <a:off x="1099211" y="3257194"/>
            <a:ext cx="14431939" cy="96311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17941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a:bodyPr>
          <a:lstStyle/>
          <a:p>
            <a:r>
              <a:rPr lang="en-US" dirty="0" smtClean="0"/>
              <a:t>GL: Viewing 'knife node --help'</a:t>
            </a:r>
            <a:endParaRPr lang="en-US" dirty="0"/>
          </a:p>
        </p:txBody>
      </p:sp>
      <p:sp>
        <p:nvSpPr>
          <p:cNvPr id="4" name="Text Placeholder 3"/>
          <p:cNvSpPr>
            <a:spLocks noGrp="1"/>
          </p:cNvSpPr>
          <p:nvPr>
            <p:ph type="body" sz="quarter" idx="11"/>
          </p:nvPr>
        </p:nvSpPr>
        <p:spPr/>
        <p:txBody>
          <a:bodyPr/>
          <a:lstStyle/>
          <a:p>
            <a:r>
              <a:rPr lang="en-US" dirty="0" smtClean="0"/>
              <a:t>$ knife 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099211" y="4635182"/>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78551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t>knife node environment set NODE ENVIRONMENT</a:t>
            </a:r>
          </a:p>
          <a:p>
            <a:r>
              <a:rPr lang="en-US" sz="2200" dirty="0" smtClean="0"/>
              <a:t>    -</a:t>
            </a:r>
            <a:r>
              <a:rPr lang="en-US" sz="2200" dirty="0"/>
              <a:t>s, --server-url </a:t>
            </a:r>
            <a:r>
              <a:rPr lang="en-US" sz="2200" dirty="0" smtClean="0"/>
              <a:t>URL             </a:t>
            </a:r>
            <a:r>
              <a:rPr lang="en-US" sz="2200" dirty="0"/>
              <a:t>Chef Server URL</a:t>
            </a:r>
          </a:p>
          <a:p>
            <a:r>
              <a:rPr lang="en-US" sz="2200" dirty="0" smtClean="0"/>
              <a:t>        --</a:t>
            </a:r>
            <a:r>
              <a:rPr lang="en-US" sz="2200" dirty="0"/>
              <a:t>chef-zero-host </a:t>
            </a:r>
            <a:r>
              <a:rPr lang="en-US" sz="2200" dirty="0" smtClean="0"/>
              <a:t>HOST        Host </a:t>
            </a:r>
            <a:r>
              <a:rPr lang="en-US" sz="2200" dirty="0"/>
              <a:t>to start chef-zero on</a:t>
            </a:r>
          </a:p>
          <a:p>
            <a:r>
              <a:rPr lang="en-US" sz="2200" dirty="0" smtClean="0"/>
              <a:t>        --</a:t>
            </a:r>
            <a:r>
              <a:rPr lang="en-US" sz="2200" dirty="0"/>
              <a:t>chef-zero-port </a:t>
            </a:r>
            <a:r>
              <a:rPr lang="en-US" sz="2200" dirty="0" smtClean="0"/>
              <a:t>PORT        Port </a:t>
            </a:r>
            <a:r>
              <a:rPr lang="en-US" sz="2200" dirty="0"/>
              <a:t>(or port range) to start chef-zero on</a:t>
            </a:r>
            <a:r>
              <a:rPr lang="en-US" sz="2200" dirty="0" smtClean="0"/>
              <a:t>.  Port ranges like 1000,1010 or 8889-9999 will try all given ports until one works.</a:t>
            </a:r>
            <a:endParaRPr lang="en-US" sz="2200" dirty="0"/>
          </a:p>
          <a:p>
            <a:r>
              <a:rPr lang="en-US" sz="2200" dirty="0" smtClean="0"/>
              <a:t>    -</a:t>
            </a:r>
            <a:r>
              <a:rPr lang="en-US" sz="2200" dirty="0"/>
              <a:t>k, --key </a:t>
            </a:r>
            <a:r>
              <a:rPr lang="en-US" sz="2200" dirty="0" smtClean="0"/>
              <a:t>KEY                    API </a:t>
            </a:r>
            <a:r>
              <a:rPr lang="en-US" sz="2200" dirty="0"/>
              <a:t>Client Key</a:t>
            </a:r>
          </a:p>
          <a:p>
            <a:r>
              <a:rPr lang="en-US" sz="2200" dirty="0" smtClean="0"/>
              <a:t>        --[</a:t>
            </a:r>
            <a:r>
              <a:rPr lang="en-US" sz="2200" dirty="0"/>
              <a:t>no-]</a:t>
            </a:r>
            <a:r>
              <a:rPr lang="en-US" sz="2200" dirty="0" smtClean="0"/>
              <a:t>color                 </a:t>
            </a:r>
            <a:r>
              <a:rPr lang="en-US" sz="2200" dirty="0"/>
              <a:t>Use colored output, defaults to false on Windows, true otherwise</a:t>
            </a:r>
          </a:p>
          <a:p>
            <a:r>
              <a:rPr lang="en-US" sz="2200" dirty="0" smtClean="0"/>
              <a:t>    -</a:t>
            </a:r>
            <a:r>
              <a:rPr lang="en-US" sz="2200" dirty="0"/>
              <a:t>c, --config </a:t>
            </a:r>
            <a:r>
              <a:rPr lang="en-US" sz="2200" dirty="0" smtClean="0"/>
              <a:t>CONFIG              The </a:t>
            </a:r>
            <a:r>
              <a:rPr lang="en-US" sz="2200" dirty="0"/>
              <a:t>configuration file to use</a:t>
            </a:r>
          </a:p>
          <a:p>
            <a:r>
              <a:rPr lang="en-US" sz="2200" dirty="0" smtClean="0"/>
              <a:t>        --defaults                   </a:t>
            </a:r>
            <a:r>
              <a:rPr lang="en-US" sz="2200" dirty="0"/>
              <a:t>Accept default values for all questions</a:t>
            </a:r>
          </a:p>
          <a:p>
            <a:r>
              <a:rPr lang="en-US" sz="2200" dirty="0" smtClean="0"/>
              <a:t>    -</a:t>
            </a:r>
            <a:r>
              <a:rPr lang="en-US" sz="2200" dirty="0"/>
              <a:t>d, --</a:t>
            </a:r>
            <a:r>
              <a:rPr lang="en-US" sz="2200" dirty="0" smtClean="0"/>
              <a:t>disable-editing            Do </a:t>
            </a:r>
            <a:r>
              <a:rPr lang="en-US" sz="2200" dirty="0"/>
              <a:t>not open EDITOR, just accept the data as is</a:t>
            </a:r>
          </a:p>
          <a:p>
            <a:r>
              <a:rPr lang="en-US" sz="2200" dirty="0" smtClean="0"/>
              <a:t>    -</a:t>
            </a:r>
            <a:r>
              <a:rPr lang="en-US" sz="2200" dirty="0"/>
              <a:t>e, --editor </a:t>
            </a:r>
            <a:r>
              <a:rPr lang="en-US" sz="2200" dirty="0" smtClean="0"/>
              <a:t>EDITOR              Set </a:t>
            </a:r>
            <a:r>
              <a:rPr lang="en-US" sz="2200" dirty="0"/>
              <a:t>the editor to use for interactive </a:t>
            </a:r>
            <a:r>
              <a:rPr lang="en-US" sz="2200" dirty="0" smtClean="0"/>
              <a:t>commands</a:t>
            </a:r>
            <a:endParaRPr lang="en-US" sz="2200" dirty="0"/>
          </a:p>
        </p:txBody>
      </p:sp>
      <p:sp>
        <p:nvSpPr>
          <p:cNvPr id="3" name="Title 2"/>
          <p:cNvSpPr>
            <a:spLocks noGrp="1"/>
          </p:cNvSpPr>
          <p:nvPr>
            <p:ph type="title"/>
          </p:nvPr>
        </p:nvSpPr>
        <p:spPr/>
        <p:txBody>
          <a:bodyPr/>
          <a:lstStyle/>
          <a:p>
            <a:r>
              <a:rPr lang="en-US" dirty="0" smtClean="0"/>
              <a:t>GL: </a:t>
            </a:r>
            <a:r>
              <a:rPr lang="en-US" dirty="0"/>
              <a:t>Viewing 'knife node </a:t>
            </a:r>
            <a:r>
              <a:rPr lang="en-US" dirty="0" smtClean="0"/>
              <a:t>set --</a:t>
            </a:r>
            <a:r>
              <a:rPr lang="en-US" dirty="0"/>
              <a:t>help'</a:t>
            </a:r>
          </a:p>
        </p:txBody>
      </p:sp>
      <p:sp>
        <p:nvSpPr>
          <p:cNvPr id="4" name="Text Placeholder 3"/>
          <p:cNvSpPr>
            <a:spLocks noGrp="1"/>
          </p:cNvSpPr>
          <p:nvPr>
            <p:ph type="body" sz="quarter" idx="11"/>
          </p:nvPr>
        </p:nvSpPr>
        <p:spPr/>
        <p:txBody>
          <a:bodyPr/>
          <a:lstStyle/>
          <a:p>
            <a:r>
              <a:rPr lang="en-US" dirty="0" smtClean="0"/>
              <a:t>$ knife node environment set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18748" y="2299809"/>
            <a:ext cx="14431939" cy="51029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84454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750301"/>
          </a:xfrm>
        </p:spPr>
        <p:txBody>
          <a:bodyPr/>
          <a:lstStyle/>
          <a:p>
            <a:r>
              <a:rPr lang="en-US" dirty="0"/>
              <a:t>node1:</a:t>
            </a:r>
          </a:p>
          <a:p>
            <a:r>
              <a:rPr lang="en-US" dirty="0" smtClean="0"/>
              <a:t>  </a:t>
            </a:r>
            <a:r>
              <a:rPr lang="en-US" dirty="0" err="1" smtClean="0"/>
              <a:t>chef_environment</a:t>
            </a:r>
            <a:r>
              <a:rPr lang="en-US" dirty="0" smtClean="0"/>
              <a:t>: production</a:t>
            </a:r>
            <a:endParaRPr lang="en-US" dirty="0"/>
          </a:p>
        </p:txBody>
      </p:sp>
      <p:sp>
        <p:nvSpPr>
          <p:cNvPr id="3" name="Title 2"/>
          <p:cNvSpPr>
            <a:spLocks noGrp="1"/>
          </p:cNvSpPr>
          <p:nvPr>
            <p:ph type="title"/>
          </p:nvPr>
        </p:nvSpPr>
        <p:spPr/>
        <p:txBody>
          <a:bodyPr/>
          <a:lstStyle/>
          <a:p>
            <a:r>
              <a:rPr lang="en-US" dirty="0" smtClean="0"/>
              <a:t>GL: Using 'knife environment node set'</a:t>
            </a:r>
            <a:endParaRPr lang="en-US" dirty="0"/>
          </a:p>
        </p:txBody>
      </p:sp>
      <p:sp>
        <p:nvSpPr>
          <p:cNvPr id="4" name="Text Placeholder 3"/>
          <p:cNvSpPr>
            <a:spLocks noGrp="1"/>
          </p:cNvSpPr>
          <p:nvPr>
            <p:ph type="body" sz="quarter" idx="11"/>
          </p:nvPr>
        </p:nvSpPr>
        <p:spPr/>
        <p:txBody>
          <a:bodyPr/>
          <a:lstStyle/>
          <a:p>
            <a:r>
              <a:rPr lang="en-US" dirty="0" smtClean="0"/>
              <a:t>$ knife node environment set node1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98593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067657"/>
          </a:xfrm>
        </p:spPr>
        <p:txBody>
          <a:bodyPr/>
          <a:lstStyle/>
          <a:p>
            <a:r>
              <a:rPr lang="en-US" dirty="0"/>
              <a:t>Node Name</a:t>
            </a:r>
            <a:r>
              <a:rPr lang="en-US" dirty="0" smtClean="0"/>
              <a:t>:   </a:t>
            </a:r>
            <a:r>
              <a:rPr lang="en-US" dirty="0"/>
              <a:t>node1</a:t>
            </a:r>
          </a:p>
          <a:p>
            <a:r>
              <a:rPr lang="en-US" dirty="0"/>
              <a:t>Environment: production</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a:t>Tags:</a:t>
            </a:r>
          </a:p>
        </p:txBody>
      </p:sp>
      <p:sp>
        <p:nvSpPr>
          <p:cNvPr id="3" name="Title 2"/>
          <p:cNvSpPr>
            <a:spLocks noGrp="1"/>
          </p:cNvSpPr>
          <p:nvPr>
            <p:ph type="title"/>
          </p:nvPr>
        </p:nvSpPr>
        <p:spPr/>
        <p:txBody>
          <a:bodyPr/>
          <a:lstStyle/>
          <a:p>
            <a:r>
              <a:rPr lang="en-US" dirty="0" smtClean="0"/>
              <a:t>GL: </a:t>
            </a:r>
            <a:r>
              <a:rPr lang="en-US" dirty="0"/>
              <a:t>Viewing </a:t>
            </a:r>
            <a:r>
              <a:rPr lang="en-US" dirty="0" smtClean="0"/>
              <a:t>node1's Attributes</a:t>
            </a:r>
            <a:endParaRPr lang="en-US" dirty="0"/>
          </a:p>
        </p:txBody>
      </p:sp>
      <p:sp>
        <p:nvSpPr>
          <p:cNvPr id="4" name="Text Placeholder 3"/>
          <p:cNvSpPr>
            <a:spLocks noGrp="1"/>
          </p:cNvSpPr>
          <p:nvPr>
            <p:ph type="body" sz="quarter" idx="11"/>
          </p:nvPr>
        </p:nvSpPr>
        <p:spPr/>
        <p:txBody>
          <a:bodyPr/>
          <a:lstStyle/>
          <a:p>
            <a:r>
              <a:rPr lang="en-US" dirty="0" smtClean="0"/>
              <a:t>$ knife node show node1</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81619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Create a production and acceptance environment</a:t>
            </a:r>
          </a:p>
          <a:p>
            <a:pPr marL="918610" lvl="1" indent="-609585">
              <a:buFont typeface="Wingdings" panose="05000000000000000000" pitchFamily="2" charset="2"/>
              <a:buChar char="Ø"/>
            </a:pPr>
            <a:r>
              <a:rPr lang="en-US" dirty="0" smtClean="0"/>
              <a:t>Deploy a node to an environment</a:t>
            </a:r>
          </a:p>
          <a:p>
            <a:pPr marL="918610" lvl="1" indent="-609585">
              <a:buFont typeface="Wingdings" panose="05000000000000000000" pitchFamily="2" charset="2"/>
              <a:buChar char="Ø"/>
            </a:pPr>
            <a:r>
              <a:rPr lang="en-US" dirty="0" smtClean="0"/>
              <a:t>Update a search query to be more exact</a:t>
            </a:r>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847089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15036" y="2496327"/>
            <a:ext cx="13011484" cy="782132"/>
          </a:xfrm>
        </p:spPr>
        <p:txBody>
          <a:bodyPr>
            <a:normAutofit fontScale="90000"/>
          </a:bodyPr>
          <a:lstStyle/>
          <a:p>
            <a:r>
              <a:rPr lang="en-US" dirty="0" smtClean="0"/>
              <a:t>Lab: Set More Nodes to Production</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Set node2's environment to production</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1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98516"/>
          </a:xfrm>
        </p:spPr>
        <p:txBody>
          <a:bodyPr/>
          <a:lstStyle/>
          <a:p>
            <a:r>
              <a:rPr lang="en-US" dirty="0"/>
              <a:t>node2:</a:t>
            </a:r>
          </a:p>
          <a:p>
            <a:r>
              <a:rPr lang="en-US" dirty="0" smtClean="0"/>
              <a:t>  </a:t>
            </a:r>
            <a:r>
              <a:rPr lang="en-US" dirty="0" err="1" smtClean="0"/>
              <a:t>chef_environment</a:t>
            </a:r>
            <a:r>
              <a:rPr lang="en-US" dirty="0" smtClean="0"/>
              <a:t>: production</a:t>
            </a:r>
            <a:endParaRPr lang="en-US" dirty="0"/>
          </a:p>
        </p:txBody>
      </p:sp>
      <p:sp>
        <p:nvSpPr>
          <p:cNvPr id="3" name="Title 2"/>
          <p:cNvSpPr>
            <a:spLocks noGrp="1"/>
          </p:cNvSpPr>
          <p:nvPr>
            <p:ph type="title"/>
          </p:nvPr>
        </p:nvSpPr>
        <p:spPr/>
        <p:txBody>
          <a:bodyPr>
            <a:normAutofit fontScale="90000"/>
          </a:bodyPr>
          <a:lstStyle/>
          <a:p>
            <a:r>
              <a:rPr lang="en-US" dirty="0"/>
              <a:t>Lab: Set node2's </a:t>
            </a:r>
            <a:r>
              <a:rPr lang="en-US" dirty="0" smtClean="0"/>
              <a:t>Environment </a:t>
            </a:r>
            <a:r>
              <a:rPr lang="en-US" dirty="0"/>
              <a:t>to </a:t>
            </a:r>
            <a:r>
              <a:rPr lang="en-US" dirty="0" smtClean="0"/>
              <a:t>Production</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environment set node2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370890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node2</a:t>
            </a:r>
          </a:p>
          <a:p>
            <a:r>
              <a:rPr lang="en-US" dirty="0"/>
              <a:t>Environment: production</a:t>
            </a:r>
          </a:p>
          <a:p>
            <a:r>
              <a:rPr lang="en-US" dirty="0"/>
              <a:t>FQDN</a:t>
            </a:r>
            <a:r>
              <a:rPr lang="en-US" dirty="0" smtClean="0"/>
              <a:t>:        ip-172-31-0-128.ec2.internal</a:t>
            </a:r>
            <a:endParaRPr lang="en-US" dirty="0"/>
          </a:p>
          <a:p>
            <a:r>
              <a:rPr lang="en-US" dirty="0"/>
              <a:t>IP</a:t>
            </a:r>
            <a:r>
              <a:rPr lang="en-US" dirty="0" smtClean="0"/>
              <a:t>:          54.210.192.12</a:t>
            </a:r>
            <a:endParaRPr lang="en-US" dirty="0"/>
          </a:p>
          <a:p>
            <a:r>
              <a:rPr lang="en-US" dirty="0"/>
              <a:t>Run List</a:t>
            </a:r>
            <a:r>
              <a:rPr lang="en-US" dirty="0" smtClean="0"/>
              <a:t>:    role[</a:t>
            </a:r>
            <a:r>
              <a:rPr lang="en-US" dirty="0" err="1" smtClean="0"/>
              <a:t>load_balancer</a:t>
            </a:r>
            <a:r>
              <a:rPr lang="en-US" dirty="0" smtClean="0"/>
              <a:t>]</a:t>
            </a:r>
            <a:endParaRPr lang="en-US" dirty="0"/>
          </a:p>
          <a:p>
            <a:r>
              <a:rPr lang="en-US" dirty="0"/>
              <a:t>Roles</a:t>
            </a:r>
            <a:r>
              <a:rPr lang="en-US" dirty="0" smtClean="0"/>
              <a:t>:       </a:t>
            </a:r>
            <a:r>
              <a:rPr lang="en-US" dirty="0" err="1" smtClean="0"/>
              <a:t>load_balancer</a:t>
            </a:r>
            <a:endParaRPr lang="en-US" dirty="0"/>
          </a:p>
          <a:p>
            <a:r>
              <a:rPr lang="en-US" dirty="0"/>
              <a:t>Recipes</a:t>
            </a:r>
            <a:r>
              <a:rPr lang="en-US" dirty="0" smtClean="0"/>
              <a:t>:     myhaproxy, myhaproxy::</a:t>
            </a:r>
            <a:r>
              <a:rPr lang="en-US" dirty="0"/>
              <a:t>default, </a:t>
            </a:r>
            <a:r>
              <a:rPr lang="en-US" dirty="0" smtClean="0"/>
              <a:t>haproxy::</a:t>
            </a:r>
            <a:r>
              <a:rPr lang="en-US" dirty="0"/>
              <a:t>default, </a:t>
            </a:r>
            <a:r>
              <a:rPr lang="en-US" dirty="0" smtClean="0"/>
              <a:t>haproxy::</a:t>
            </a:r>
            <a:r>
              <a:rPr lang="en-US" dirty="0"/>
              <a:t>install_package</a:t>
            </a:r>
          </a:p>
          <a:p>
            <a:r>
              <a:rPr lang="en-US" dirty="0"/>
              <a:t>Platform</a:t>
            </a:r>
            <a:r>
              <a:rPr lang="en-US" dirty="0" smtClean="0"/>
              <a:t>:    centos </a:t>
            </a:r>
            <a:r>
              <a:rPr lang="en-US" dirty="0"/>
              <a:t>6.6</a:t>
            </a:r>
          </a:p>
          <a:p>
            <a:r>
              <a:rPr lang="en-US" dirty="0" smtClean="0"/>
              <a:t>Tags:</a:t>
            </a:r>
            <a:endParaRPr lang="en-US" dirty="0"/>
          </a:p>
        </p:txBody>
      </p:sp>
      <p:sp>
        <p:nvSpPr>
          <p:cNvPr id="3" name="Title 2"/>
          <p:cNvSpPr>
            <a:spLocks noGrp="1"/>
          </p:cNvSpPr>
          <p:nvPr>
            <p:ph type="title"/>
          </p:nvPr>
        </p:nvSpPr>
        <p:spPr/>
        <p:txBody>
          <a:bodyPr>
            <a:normAutofit fontScale="90000"/>
          </a:bodyPr>
          <a:lstStyle/>
          <a:p>
            <a:r>
              <a:rPr lang="en-US" dirty="0"/>
              <a:t>Lab: </a:t>
            </a:r>
            <a:r>
              <a:rPr lang="en-US" dirty="0" smtClean="0"/>
              <a:t>Verify node2 is Set to </a:t>
            </a:r>
            <a:r>
              <a:rPr lang="en-US" dirty="0"/>
              <a:t>Production</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41691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15036" y="2496327"/>
            <a:ext cx="13011484" cy="782132"/>
          </a:xfrm>
        </p:spPr>
        <p:txBody>
          <a:bodyPr>
            <a:normAutofit fontScale="90000"/>
          </a:bodyPr>
          <a:lstStyle/>
          <a:p>
            <a:r>
              <a:rPr lang="en-US" dirty="0" smtClean="0"/>
              <a:t>Lab: Set More Nodes to Production</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ü"/>
            </a:pPr>
            <a:r>
              <a:rPr lang="en-US" dirty="0" smtClean="0"/>
              <a:t>Set node2's environment to production</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776238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Deploy our </a:t>
            </a:r>
            <a:r>
              <a:rPr lang="en-US" dirty="0" smtClean="0"/>
              <a:t>site </a:t>
            </a:r>
            <a:r>
              <a:rPr lang="en-US" dirty="0"/>
              <a:t>to </a:t>
            </a:r>
            <a:r>
              <a:rPr lang="en-US" dirty="0" smtClean="0"/>
              <a:t>Production</a:t>
            </a:r>
          </a:p>
        </p:txBody>
      </p:sp>
      <p:sp>
        <p:nvSpPr>
          <p:cNvPr id="4" name="Content Placeholder 3"/>
          <p:cNvSpPr>
            <a:spLocks noGrp="1"/>
          </p:cNvSpPr>
          <p:nvPr>
            <p:ph sz="quarter" idx="11"/>
          </p:nvPr>
        </p:nvSpPr>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499195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Acceptance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q"/>
            </a:pPr>
            <a:r>
              <a:rPr lang="en-US" dirty="0" smtClean="0"/>
              <a:t>Create an environment named "acceptance" that has no cookbook restrictions.</a:t>
            </a:r>
          </a:p>
          <a:p>
            <a:pPr marL="609585" indent="-609585">
              <a:lnSpc>
                <a:spcPct val="120000"/>
              </a:lnSpc>
              <a:buFont typeface="Wingdings" charset="2"/>
              <a:buChar char="q"/>
            </a:pPr>
            <a:r>
              <a:rPr lang="en-US" dirty="0" smtClean="0"/>
              <a:t>Move node3 into the acceptance environment</a:t>
            </a:r>
          </a:p>
          <a:p>
            <a:pPr marL="609585" indent="-609585">
              <a:lnSpc>
                <a:spcPct val="120000"/>
              </a:lnSpc>
              <a:buFont typeface="Wingdings" charset="2"/>
              <a:buChar char="q"/>
            </a:pPr>
            <a:r>
              <a:rPr lang="en-US" dirty="0" smtClean="0"/>
              <a:t>Run chef-client on all the nodes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422250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Lab: </a:t>
            </a:r>
            <a:r>
              <a:rPr lang="en-US" dirty="0" smtClean="0"/>
              <a:t>Create a New Environment File</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4000" dirty="0"/>
              <a:t>name </a:t>
            </a:r>
            <a:r>
              <a:rPr lang="uk-UA" sz="4000" dirty="0" smtClean="0"/>
              <a:t>'</a:t>
            </a:r>
            <a:r>
              <a:rPr lang="en-US" sz="4000" dirty="0" smtClean="0"/>
              <a:t>acceptance</a:t>
            </a:r>
            <a:r>
              <a:rPr lang="uk-UA" sz="4000" dirty="0" smtClean="0"/>
              <a:t>'</a:t>
            </a:r>
            <a:endParaRPr lang="en-US" sz="4000" dirty="0"/>
          </a:p>
          <a:p>
            <a:r>
              <a:rPr lang="en-US" sz="4000" dirty="0"/>
              <a:t>description </a:t>
            </a:r>
            <a:r>
              <a:rPr lang="uk-UA" sz="4000" dirty="0" smtClean="0"/>
              <a:t>'</a:t>
            </a:r>
            <a:r>
              <a:rPr lang="en-US" sz="4000" dirty="0" smtClean="0"/>
              <a:t>Where code and apps are tested</a:t>
            </a:r>
            <a:r>
              <a:rPr lang="uk-UA" sz="4000" dirty="0" smtClean="0"/>
              <a:t>'</a:t>
            </a:r>
            <a:endParaRPr lang="en-US" sz="4000" dirty="0" smtClean="0"/>
          </a:p>
          <a:p>
            <a:r>
              <a:rPr lang="en-US" sz="4000" dirty="0" smtClean="0"/>
              <a:t># No Cookbook Restrictions</a:t>
            </a:r>
            <a:endParaRPr lang="en-US" sz="40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a:t>
            </a:r>
            <a:r>
              <a:rPr lang="en-US" dirty="0" err="1" smtClean="0"/>
              <a:t>acceptance.rb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985421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441677"/>
          </a:xfrm>
        </p:spPr>
        <p:txBody>
          <a:bodyPr/>
          <a:lstStyle/>
          <a:p>
            <a:r>
              <a:rPr lang="en-US" dirty="0"/>
              <a:t>Updated Environment </a:t>
            </a:r>
            <a:r>
              <a:rPr lang="en-US" dirty="0" smtClean="0"/>
              <a:t>acceptance</a:t>
            </a:r>
            <a:endParaRPr lang="en-US" dirty="0"/>
          </a:p>
        </p:txBody>
      </p:sp>
      <p:sp>
        <p:nvSpPr>
          <p:cNvPr id="3" name="Title 2"/>
          <p:cNvSpPr>
            <a:spLocks noGrp="1"/>
          </p:cNvSpPr>
          <p:nvPr>
            <p:ph type="title"/>
          </p:nvPr>
        </p:nvSpPr>
        <p:spPr/>
        <p:txBody>
          <a:bodyPr>
            <a:normAutofit/>
          </a:bodyPr>
          <a:lstStyle/>
          <a:p>
            <a:r>
              <a:rPr lang="en-US" dirty="0"/>
              <a:t>Lab: U</a:t>
            </a:r>
            <a:r>
              <a:rPr lang="en-US" dirty="0" smtClean="0"/>
              <a:t>pload the .rb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a:t>
            </a:r>
            <a:r>
              <a:rPr lang="en-US" dirty="0" err="1" smtClean="0"/>
              <a:t>acceptance.rb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43617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_default</a:t>
            </a:r>
          </a:p>
          <a:p>
            <a:r>
              <a:rPr lang="en-US" dirty="0" smtClean="0"/>
              <a:t>production</a:t>
            </a:r>
          </a:p>
          <a:p>
            <a:r>
              <a:rPr lang="en-US" dirty="0" smtClean="0"/>
              <a:t>acceptance</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
        <p:nvSpPr>
          <p:cNvPr id="7" name="Rectangle 6"/>
          <p:cNvSpPr/>
          <p:nvPr/>
        </p:nvSpPr>
        <p:spPr bwMode="auto">
          <a:xfrm>
            <a:off x="1099211" y="3215300"/>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023320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a:t>default_attributes:</a:t>
            </a:r>
          </a:p>
          <a:p>
            <a:r>
              <a:rPr lang="en-US" dirty="0"/>
              <a:t>description</a:t>
            </a:r>
            <a:r>
              <a:rPr lang="en-US" dirty="0" smtClean="0"/>
              <a:t>:         </a:t>
            </a:r>
            <a:r>
              <a:rPr lang="en-US" dirty="0"/>
              <a:t>Where code and applications are tested</a:t>
            </a:r>
          </a:p>
          <a:p>
            <a:r>
              <a:rPr lang="en-US" dirty="0"/>
              <a:t>json_class</a:t>
            </a:r>
            <a:r>
              <a:rPr lang="en-US" dirty="0" smtClean="0"/>
              <a:t>:          Chef</a:t>
            </a:r>
            <a:r>
              <a:rPr lang="en-US" dirty="0"/>
              <a:t>::Environment</a:t>
            </a:r>
          </a:p>
          <a:p>
            <a:r>
              <a:rPr lang="en-US" dirty="0"/>
              <a:t>name</a:t>
            </a:r>
            <a:r>
              <a:rPr lang="en-US" dirty="0" smtClean="0"/>
              <a:t>:                acceptance</a:t>
            </a:r>
            <a:endParaRPr lang="en-US" dirty="0"/>
          </a:p>
          <a:p>
            <a:r>
              <a:rPr lang="en-US" dirty="0"/>
              <a:t>override_attributes:</a:t>
            </a:r>
          </a:p>
        </p:txBody>
      </p:sp>
      <p:sp>
        <p:nvSpPr>
          <p:cNvPr id="3" name="Title 2"/>
          <p:cNvSpPr>
            <a:spLocks noGrp="1"/>
          </p:cNvSpPr>
          <p:nvPr>
            <p:ph type="title"/>
          </p:nvPr>
        </p:nvSpPr>
        <p:spPr/>
        <p:txBody>
          <a:bodyPr>
            <a:normAutofit fontScale="90000"/>
          </a:bodyPr>
          <a:lstStyle/>
          <a:p>
            <a:r>
              <a:rPr lang="en-US" dirty="0"/>
              <a:t>Lab: Verify </a:t>
            </a:r>
            <a:r>
              <a:rPr lang="en-US" dirty="0" smtClean="0"/>
              <a:t>the Contents of the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a:t>
            </a:r>
            <a:r>
              <a:rPr lang="en-US" dirty="0"/>
              <a:t>acceptance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859736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30" name="Lightning Bolt 29"/>
          <p:cNvSpPr/>
          <p:nvPr/>
        </p:nvSpPr>
        <p:spPr bwMode="auto">
          <a:xfrm rot="18844067">
            <a:off x="4243116" y="4250158"/>
            <a:ext cx="2756615" cy="1354483"/>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31" name="Lightning Bolt 30"/>
          <p:cNvSpPr/>
          <p:nvPr/>
        </p:nvSpPr>
        <p:spPr bwMode="auto">
          <a:xfrm rot="4010679" flipV="1">
            <a:off x="4305020" y="2375098"/>
            <a:ext cx="2756615" cy="1928550"/>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28" name="Cloud Callout 27"/>
          <p:cNvSpPr/>
          <p:nvPr/>
        </p:nvSpPr>
        <p:spPr bwMode="auto">
          <a:xfrm>
            <a:off x="170957" y="2295923"/>
            <a:ext cx="5299609" cy="3810254"/>
          </a:xfrm>
          <a:prstGeom prst="cloudCallout">
            <a:avLst>
              <a:gd name="adj1" fmla="val -12538"/>
              <a:gd name="adj2" fmla="val 22756"/>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pic>
        <p:nvPicPr>
          <p:cNvPr id="13" name="Picture 12" descr="Sandbo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1730" y="4891597"/>
            <a:ext cx="4982120" cy="3315950"/>
          </a:xfrm>
          <a:prstGeom prst="rect">
            <a:avLst/>
          </a:prstGeom>
        </p:spPr>
      </p:pic>
      <p:sp>
        <p:nvSpPr>
          <p:cNvPr id="6" name="Title 5"/>
          <p:cNvSpPr>
            <a:spLocks noGrp="1"/>
          </p:cNvSpPr>
          <p:nvPr>
            <p:ph type="title"/>
          </p:nvPr>
        </p:nvSpPr>
        <p:spPr/>
        <p:txBody>
          <a:bodyPr/>
          <a:lstStyle/>
          <a:p>
            <a:r>
              <a:rPr lang="en-US" dirty="0" smtClean="0"/>
              <a:t>Keeping Your Infrastructure Current</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69029" y="2389532"/>
            <a:ext cx="1636811" cy="174518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46703" y="5279363"/>
            <a:ext cx="1636811" cy="174518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04940" y="2493089"/>
            <a:ext cx="1636811" cy="174518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86453" y="1369552"/>
            <a:ext cx="1636811" cy="174518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46853" y="5082109"/>
            <a:ext cx="1636811" cy="1745180"/>
          </a:xfrm>
          <a:prstGeom prst="rect">
            <a:avLst/>
          </a:prstGeom>
        </p:spPr>
      </p:pic>
      <p:sp>
        <p:nvSpPr>
          <p:cNvPr id="15" name="Rounded Rectangle 14"/>
          <p:cNvSpPr/>
          <p:nvPr/>
        </p:nvSpPr>
        <p:spPr bwMode="auto">
          <a:xfrm>
            <a:off x="10354996" y="1196808"/>
            <a:ext cx="4493677" cy="3175212"/>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Rounded Rectangle 15"/>
          <p:cNvSpPr/>
          <p:nvPr/>
        </p:nvSpPr>
        <p:spPr bwMode="auto">
          <a:xfrm>
            <a:off x="10208461" y="4591845"/>
            <a:ext cx="5177497" cy="3498585"/>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cxnSp>
        <p:nvCxnSpPr>
          <p:cNvPr id="17" name="Straight Connector 16"/>
          <p:cNvCxnSpPr/>
          <p:nvPr/>
        </p:nvCxnSpPr>
        <p:spPr>
          <a:xfrm flipH="1">
            <a:off x="7792213" y="3028664"/>
            <a:ext cx="2416250" cy="974584"/>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p:nvCxnSpPr>
        <p:spPr>
          <a:xfrm flipH="1" flipV="1">
            <a:off x="7717402" y="4787243"/>
            <a:ext cx="2442218" cy="131893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26" name="TextBox 25"/>
          <p:cNvSpPr txBox="1"/>
          <p:nvPr/>
        </p:nvSpPr>
        <p:spPr bwMode="white">
          <a:xfrm rot="20209321">
            <a:off x="7839507" y="2613441"/>
            <a:ext cx="4078501" cy="708317"/>
          </a:xfrm>
          <a:prstGeom prst="rect">
            <a:avLst/>
          </a:prstGeom>
        </p:spPr>
        <p:txBody>
          <a:bodyPr vert="horz" wrap="square" lIns="91440" tIns="91440" rIns="91440" bIns="91440" rtlCol="0">
            <a:normAutofit/>
          </a:bodyPr>
          <a:lstStyle/>
          <a:p>
            <a:r>
              <a:rPr lang="en-US" dirty="0" smtClean="0"/>
              <a:t>Production</a:t>
            </a:r>
          </a:p>
        </p:txBody>
      </p:sp>
      <p:sp>
        <p:nvSpPr>
          <p:cNvPr id="27" name="TextBox 26"/>
          <p:cNvSpPr txBox="1"/>
          <p:nvPr/>
        </p:nvSpPr>
        <p:spPr bwMode="white">
          <a:xfrm rot="1765869">
            <a:off x="7918638" y="5403717"/>
            <a:ext cx="4078501" cy="708317"/>
          </a:xfrm>
          <a:prstGeom prst="rect">
            <a:avLst/>
          </a:prstGeom>
        </p:spPr>
        <p:txBody>
          <a:bodyPr vert="horz" wrap="square" lIns="91440" tIns="91440" rIns="91440" bIns="91440" rtlCol="0">
            <a:normAutofit/>
          </a:bodyPr>
          <a:lstStyle/>
          <a:p>
            <a:r>
              <a:rPr lang="en-US" dirty="0" smtClean="0"/>
              <a:t>Acceptance</a:t>
            </a:r>
          </a:p>
        </p:txBody>
      </p:sp>
      <p:sp>
        <p:nvSpPr>
          <p:cNvPr id="29" name="TextBox 28"/>
          <p:cNvSpPr txBox="1"/>
          <p:nvPr/>
        </p:nvSpPr>
        <p:spPr bwMode="white">
          <a:xfrm>
            <a:off x="561714" y="3132212"/>
            <a:ext cx="4621649" cy="2509896"/>
          </a:xfrm>
          <a:prstGeom prst="rect">
            <a:avLst/>
          </a:prstGeom>
        </p:spPr>
        <p:txBody>
          <a:bodyPr vert="horz" wrap="square" lIns="91440" tIns="91440" rIns="91440" bIns="91440" rtlCol="0">
            <a:normAutofit/>
          </a:bodyPr>
          <a:lstStyle/>
          <a:p>
            <a:pPr algn="ctr"/>
            <a:r>
              <a:rPr lang="en-US" dirty="0" smtClean="0">
                <a:solidFill>
                  <a:schemeClr val="bg1"/>
                </a:solidFill>
              </a:rPr>
              <a:t>Changing Needs</a:t>
            </a:r>
          </a:p>
          <a:p>
            <a:pPr algn="ctr"/>
            <a:r>
              <a:rPr lang="en-US" dirty="0" smtClean="0">
                <a:solidFill>
                  <a:schemeClr val="bg1"/>
                </a:solidFill>
              </a:rPr>
              <a:t>Changing Software</a:t>
            </a:r>
          </a:p>
          <a:p>
            <a:pPr algn="ctr"/>
            <a:r>
              <a:rPr lang="en-US" dirty="0" smtClean="0">
                <a:solidFill>
                  <a:schemeClr val="bg1"/>
                </a:solidFill>
              </a:rPr>
              <a:t>Growing Organization</a:t>
            </a:r>
          </a:p>
          <a:p>
            <a:pPr algn="ctr"/>
            <a:r>
              <a:rPr lang="en-US" dirty="0" smtClean="0">
                <a:solidFill>
                  <a:schemeClr val="bg1"/>
                </a:solidFill>
              </a:rPr>
              <a:t>Increased Website Popularity</a:t>
            </a:r>
            <a:r>
              <a:rPr lang="en-US" dirty="0" smtClean="0"/>
              <a:t/>
            </a:r>
            <a:br>
              <a:rPr lang="en-US" dirty="0" smtClean="0"/>
            </a:br>
            <a:endParaRPr lang="en-US" dirty="0" smtClean="0"/>
          </a:p>
        </p:txBody>
      </p:sp>
      <p:pic>
        <p:nvPicPr>
          <p:cNvPr id="22" name="Picture 21" descr="http://www.clipartpal.com/_thumbs/pd/computer/hardware/server_1234.png"/>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375" b="100000" l="0" r="100000"/>
                    </a14:imgEffect>
                  </a14:imgLayer>
                </a14:imgProps>
              </a:ext>
              <a:ext uri="{28A0092B-C50C-407E-A947-70E740481C1C}">
                <a14:useLocalDpi xmlns:a14="http://schemas.microsoft.com/office/drawing/2010/main" val="0"/>
              </a:ext>
            </a:extLst>
          </a:blip>
          <a:srcRect/>
          <a:stretch>
            <a:fillRect/>
          </a:stretch>
        </p:blipFill>
        <p:spPr bwMode="auto">
          <a:xfrm>
            <a:off x="6708595" y="3640649"/>
            <a:ext cx="1321013" cy="1334359"/>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271013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node3:</a:t>
            </a:r>
          </a:p>
          <a:p>
            <a:r>
              <a:rPr lang="en-US" dirty="0" smtClean="0"/>
              <a:t>  </a:t>
            </a:r>
            <a:r>
              <a:rPr lang="en-US" dirty="0" err="1" smtClean="0"/>
              <a:t>chef_environment</a:t>
            </a:r>
            <a:r>
              <a:rPr lang="en-US" dirty="0"/>
              <a:t>: acceptance</a:t>
            </a:r>
          </a:p>
        </p:txBody>
      </p:sp>
      <p:sp>
        <p:nvSpPr>
          <p:cNvPr id="3" name="Title 2"/>
          <p:cNvSpPr>
            <a:spLocks noGrp="1"/>
          </p:cNvSpPr>
          <p:nvPr>
            <p:ph type="title"/>
          </p:nvPr>
        </p:nvSpPr>
        <p:spPr/>
        <p:txBody>
          <a:bodyPr>
            <a:noAutofit/>
          </a:bodyPr>
          <a:lstStyle/>
          <a:p>
            <a:r>
              <a:rPr lang="en-US" sz="4800" dirty="0"/>
              <a:t>Lab: </a:t>
            </a:r>
            <a:r>
              <a:rPr lang="en-US" sz="4800" dirty="0" smtClean="0"/>
              <a:t>Set node 3 to the Acceptance Environment</a:t>
            </a:r>
            <a:r>
              <a:rPr lang="en-US" sz="4800" dirty="0"/>
              <a:t/>
            </a:r>
            <a:br>
              <a:rPr lang="en-US" sz="4800" dirty="0"/>
            </a:br>
            <a:endParaRPr lang="en-US" sz="4800" dirty="0"/>
          </a:p>
        </p:txBody>
      </p:sp>
      <p:sp>
        <p:nvSpPr>
          <p:cNvPr id="4" name="Text Placeholder 3"/>
          <p:cNvSpPr>
            <a:spLocks noGrp="1"/>
          </p:cNvSpPr>
          <p:nvPr>
            <p:ph type="body" sz="quarter" idx="11"/>
          </p:nvPr>
        </p:nvSpPr>
        <p:spPr/>
        <p:txBody>
          <a:bodyPr/>
          <a:lstStyle/>
          <a:p>
            <a:r>
              <a:rPr lang="en-US" dirty="0" smtClean="0"/>
              <a:t>$ knife node environment set node3 acceptance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681959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node3</a:t>
            </a:r>
          </a:p>
          <a:p>
            <a:r>
              <a:rPr lang="en-US" dirty="0"/>
              <a:t>Environment: acceptance</a:t>
            </a:r>
          </a:p>
          <a:p>
            <a:r>
              <a:rPr lang="en-US" dirty="0"/>
              <a:t>FQDN</a:t>
            </a:r>
            <a:r>
              <a:rPr lang="en-US" dirty="0" smtClean="0"/>
              <a:t>:        ip-172-31-0-127.ec2.internal</a:t>
            </a:r>
            <a:endParaRPr lang="en-US" dirty="0"/>
          </a:p>
          <a:p>
            <a:r>
              <a:rPr lang="en-US" dirty="0"/>
              <a:t>IP</a:t>
            </a:r>
            <a:r>
              <a:rPr lang="en-US" dirty="0" smtClean="0"/>
              <a:t>:          54.210.86.164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6.6</a:t>
            </a:r>
          </a:p>
          <a:p>
            <a:r>
              <a:rPr lang="en-US" dirty="0"/>
              <a:t>Tags:</a:t>
            </a:r>
          </a:p>
        </p:txBody>
      </p:sp>
      <p:sp>
        <p:nvSpPr>
          <p:cNvPr id="3" name="Title 2"/>
          <p:cNvSpPr>
            <a:spLocks noGrp="1"/>
          </p:cNvSpPr>
          <p:nvPr>
            <p:ph type="title"/>
          </p:nvPr>
        </p:nvSpPr>
        <p:spPr/>
        <p:txBody>
          <a:bodyPr>
            <a:normAutofit fontScale="90000"/>
          </a:bodyPr>
          <a:lstStyle/>
          <a:p>
            <a:r>
              <a:rPr lang="en-US" dirty="0"/>
              <a:t>Lab: </a:t>
            </a:r>
            <a:r>
              <a:rPr lang="en-US" dirty="0" smtClean="0"/>
              <a:t>Verify 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node3</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
        <p:nvSpPr>
          <p:cNvPr id="7" name="Rectangle 6"/>
          <p:cNvSpPr/>
          <p:nvPr/>
        </p:nvSpPr>
        <p:spPr bwMode="auto">
          <a:xfrm>
            <a:off x="1099211" y="2783500"/>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08810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a:t>
            </a:r>
            <a:r>
              <a:rPr lang="en-US" sz="2150"/>
              <a:t>["</a:t>
            </a:r>
            <a:r>
              <a:rPr lang="en-US" sz="2150" smtClean="0"/>
              <a:t>myhaproxy"]</a:t>
            </a:r>
            <a:endParaRPr lang="en-US" sz="2150" dirty="0"/>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a:t>
            </a:r>
            <a:r>
              <a:rPr lang="en-US" sz="2150" dirty="0" smtClean="0"/>
              <a:t>build-essential</a:t>
            </a:r>
            <a:endParaRPr lang="en-US" sz="2150" dirty="0"/>
          </a:p>
        </p:txBody>
      </p:sp>
      <p:sp>
        <p:nvSpPr>
          <p:cNvPr id="3" name="Title 2"/>
          <p:cNvSpPr>
            <a:spLocks noGrp="1"/>
          </p:cNvSpPr>
          <p:nvPr>
            <p:ph type="title"/>
          </p:nvPr>
        </p:nvSpPr>
        <p:spPr/>
        <p:txBody>
          <a:bodyPr>
            <a:normAutofit fontScale="90000"/>
          </a:bodyPr>
          <a:lstStyle/>
          <a:p>
            <a:r>
              <a:rPr lang="en-US" dirty="0"/>
              <a:t>Lab: </a:t>
            </a:r>
            <a:r>
              <a:rPr lang="en-US" dirty="0" smtClean="0"/>
              <a:t>Converge All the Nodes</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sz="3500" dirty="0" smtClean="0"/>
              <a:t>$ knife ssh "*:*" -x USER -P PWD "sudo chef-client"</a:t>
            </a:r>
            <a:endParaRPr lang="en-US" sz="35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72890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Acceptance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ü"/>
            </a:pPr>
            <a:r>
              <a:rPr lang="en-US" dirty="0" smtClean="0"/>
              <a:t>Create an environment named "acceptance" that has no cookbook restrictions.</a:t>
            </a:r>
          </a:p>
          <a:p>
            <a:pPr marL="609585" indent="-609585">
              <a:lnSpc>
                <a:spcPct val="120000"/>
              </a:lnSpc>
              <a:buFont typeface="Wingdings" charset="2"/>
              <a:buChar char="ü"/>
            </a:pPr>
            <a:r>
              <a:rPr lang="en-US" dirty="0" smtClean="0"/>
              <a:t>Move node3 into the acceptance environment</a:t>
            </a:r>
          </a:p>
          <a:p>
            <a:pPr marL="609585" indent="-609585">
              <a:lnSpc>
                <a:spcPct val="120000"/>
              </a:lnSpc>
              <a:buFont typeface="Wingdings" charset="2"/>
              <a:buChar char="ü"/>
            </a:pPr>
            <a:r>
              <a:rPr lang="en-US" dirty="0" smtClean="0"/>
              <a:t>Run chef-client on all the nodes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432812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Separating Environments</a:t>
            </a:r>
            <a:endParaRPr lang="en-US" dirty="0"/>
          </a:p>
        </p:txBody>
      </p:sp>
      <p:sp>
        <p:nvSpPr>
          <p:cNvPr id="3" name="Subtitle 2"/>
          <p:cNvSpPr>
            <a:spLocks noGrp="1"/>
          </p:cNvSpPr>
          <p:nvPr>
            <p:ph type="body" sz="quarter" idx="10"/>
          </p:nvPr>
        </p:nvSpPr>
        <p:spPr/>
        <p:txBody>
          <a:bodyPr/>
          <a:lstStyle/>
          <a:p>
            <a:pPr marL="609585" indent="-609585">
              <a:lnSpc>
                <a:spcPct val="120000"/>
              </a:lnSpc>
              <a:buFont typeface="Wingdings" charset="2"/>
              <a:buChar char="q"/>
            </a:pPr>
            <a:r>
              <a:rPr lang="en-US" dirty="0" smtClean="0"/>
              <a:t>Use Search to separate out the environments</a:t>
            </a:r>
          </a:p>
          <a:p>
            <a:pPr marL="609585" indent="-609585">
              <a:lnSpc>
                <a:spcPct val="120000"/>
              </a:lnSpc>
              <a:buFont typeface="Wingdings" charset="2"/>
              <a:buChar char="q"/>
            </a:pPr>
            <a:r>
              <a:rPr lang="en-US" smtClean="0"/>
              <a:t>Update myhaproxy </a:t>
            </a:r>
            <a:r>
              <a:rPr lang="en-US" dirty="0" smtClean="0"/>
              <a:t>cookbook's version number</a:t>
            </a: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1243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Expected Situation</a:t>
            </a:r>
            <a:endParaRPr lang="en-US" dirty="0"/>
          </a:p>
        </p:txBody>
      </p:sp>
      <p:sp>
        <p:nvSpPr>
          <p:cNvPr id="3" name="Subtitle 2"/>
          <p:cNvSpPr>
            <a:spLocks noGrp="1"/>
          </p:cNvSpPr>
          <p:nvPr>
            <p:ph type="subTitle" idx="1"/>
          </p:nvPr>
        </p:nvSpPr>
        <p:spPr/>
        <p:txBody>
          <a:bodyPr/>
          <a:lstStyle/>
          <a:p>
            <a:r>
              <a:rPr lang="en-US" dirty="0" smtClean="0"/>
              <a:t>What do we expect to happen when we set a web node to a specific environment?</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174506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Balancing Nodes</a:t>
            </a:r>
            <a:endParaRPr lang="en-US" dirty="0"/>
          </a:p>
        </p:txBody>
      </p:sp>
      <p:sp>
        <p:nvSpPr>
          <p:cNvPr id="3" name="Subtitle 2"/>
          <p:cNvSpPr>
            <a:spLocks noGrp="1"/>
          </p:cNvSpPr>
          <p:nvPr>
            <p:ph type="subTitle" idx="1"/>
          </p:nvPr>
        </p:nvSpPr>
        <p:spPr>
          <a:xfrm>
            <a:off x="3013753" y="3505071"/>
            <a:ext cx="10974132" cy="3453290"/>
          </a:xfrm>
        </p:spPr>
        <p:txBody>
          <a:bodyPr/>
          <a:lstStyle/>
          <a:p>
            <a:r>
              <a:rPr lang="en-US" dirty="0" smtClean="0"/>
              <a:t>Which cookbook handles balancing the requests between web nodes?</a:t>
            </a:r>
            <a:endParaRPr lang="en-US" dirty="0"/>
          </a:p>
          <a:p>
            <a:endParaRPr lang="en-US" dirty="0" smtClean="0"/>
          </a:p>
          <a:p>
            <a:r>
              <a:rPr lang="en-US" dirty="0" smtClean="0"/>
              <a:t>Which </a:t>
            </a:r>
            <a:r>
              <a:rPr lang="en-US" dirty="0"/>
              <a:t>recipe within that cookbook sets up the request balancing between the two nodes?</a:t>
            </a: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843720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Search Criteria</a:t>
            </a:r>
            <a:endParaRPr lang="en-US" dirty="0"/>
          </a:p>
        </p:txBody>
      </p:sp>
      <p:sp>
        <p:nvSpPr>
          <p:cNvPr id="3" name="Subtitle 2"/>
          <p:cNvSpPr>
            <a:spLocks noGrp="1"/>
          </p:cNvSpPr>
          <p:nvPr>
            <p:ph type="subTitle" idx="1"/>
          </p:nvPr>
        </p:nvSpPr>
        <p:spPr/>
        <p:txBody>
          <a:bodyPr/>
          <a:lstStyle/>
          <a:p>
            <a:r>
              <a:rPr lang="en-US" dirty="0" smtClean="0"/>
              <a:t>How are we currently searching for web nodes?</a:t>
            </a:r>
          </a:p>
          <a:p>
            <a:endParaRPr lang="en-US" dirty="0"/>
          </a:p>
          <a:p>
            <a:r>
              <a:rPr lang="en-US" dirty="0"/>
              <a:t>How can we further refine our search results</a:t>
            </a:r>
            <a:r>
              <a:rPr lang="en-US" dirty="0" smtClean="0"/>
              <a:t>?</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521044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 Criteria</a:t>
            </a:r>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a:t>
            </a:r>
            <a:r>
              <a:rPr lang="en-US" sz="2400" dirty="0" smtClean="0"/>
              <a:t>myhaproxy</a:t>
            </a:r>
            <a:endParaRPr lang="en-US" sz="2400" dirty="0"/>
          </a:p>
          <a:p>
            <a:r>
              <a:rPr lang="en-US" sz="2400" dirty="0"/>
              <a:t># Recipe:: default</a:t>
            </a:r>
          </a:p>
          <a:p>
            <a:r>
              <a:rPr lang="en-US" sz="2400" dirty="0"/>
              <a:t>#</a:t>
            </a:r>
          </a:p>
          <a:p>
            <a:r>
              <a:rPr lang="en-US" sz="2400" dirty="0"/>
              <a:t># Copyright (c) </a:t>
            </a:r>
            <a:r>
              <a:rPr lang="is-IS" sz="2400" dirty="0" smtClean="0"/>
              <a:t>2016</a:t>
            </a:r>
            <a:r>
              <a:rPr lang="en-US" sz="2400" dirty="0" smtClean="0"/>
              <a:t> </a:t>
            </a:r>
            <a:r>
              <a:rPr lang="en-US" sz="2400" dirty="0"/>
              <a:t>The Authors, All Rights Reserved.</a:t>
            </a:r>
          </a:p>
          <a:p>
            <a:endParaRPr lang="en-US" sz="2400" dirty="0"/>
          </a:p>
          <a:p>
            <a:r>
              <a:rPr lang="en-US" sz="2400" dirty="0"/>
              <a:t>all_web_nodes = search</a:t>
            </a:r>
            <a:r>
              <a:rPr lang="en-US" sz="2400" dirty="0" smtClean="0"/>
              <a:t>(</a:t>
            </a:r>
            <a:r>
              <a:rPr lang="uk-UA" sz="2400" dirty="0" smtClean="0"/>
              <a:t>'</a:t>
            </a:r>
            <a:r>
              <a:rPr lang="en-US" sz="2400" dirty="0" smtClean="0"/>
              <a:t>node</a:t>
            </a:r>
            <a:r>
              <a:rPr lang="uk-UA" sz="2400" dirty="0" smtClean="0"/>
              <a:t>'</a:t>
            </a:r>
            <a:r>
              <a:rPr lang="en-US" sz="2400" dirty="0" smtClean="0"/>
              <a:t>,</a:t>
            </a:r>
            <a:r>
              <a:rPr lang="uk-UA" sz="2400" dirty="0" smtClean="0"/>
              <a:t>'</a:t>
            </a:r>
            <a:r>
              <a:rPr lang="en-US" sz="2400" dirty="0" err="1" smtClean="0"/>
              <a:t>role:web</a:t>
            </a:r>
            <a:r>
              <a:rPr lang="uk-UA" sz="2400" dirty="0" smtClean="0"/>
              <a:t>'</a:t>
            </a:r>
            <a:r>
              <a:rPr lang="en-US" sz="2400" dirty="0" smtClean="0"/>
              <a:t>)</a:t>
            </a:r>
            <a:endParaRPr lang="en-US" sz="2400" dirty="0"/>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5042" y="4837447"/>
            <a:ext cx="14404273" cy="626533"/>
          </a:xfrm>
          <a:solidFill>
            <a:schemeClr val="accent1">
              <a:alpha val="25000"/>
            </a:schemeClr>
          </a:solidFill>
          <a:ln>
            <a:noFill/>
          </a:ln>
        </p:spPr>
        <p:txBody>
          <a:bodyPr/>
          <a:lstStyle/>
          <a:p>
            <a:r>
              <a:rPr lang="en-US" dirty="0">
                <a:solidFill>
                  <a:schemeClr val="tx1"/>
                </a:solidFill>
              </a:rPr>
              <a: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368056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GL: Modify the myhaproxy 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2000" dirty="0"/>
              <a:t>#</a:t>
            </a:r>
          </a:p>
          <a:p>
            <a:r>
              <a:rPr lang="en-US" sz="2000" dirty="0"/>
              <a:t># Cookbook Name:: </a:t>
            </a:r>
            <a:r>
              <a:rPr lang="en-US" sz="2000" dirty="0" smtClean="0"/>
              <a:t>myhaproxy</a:t>
            </a:r>
            <a:endParaRPr lang="en-US" sz="2000" dirty="0"/>
          </a:p>
          <a:p>
            <a:r>
              <a:rPr lang="en-US" sz="2000" dirty="0"/>
              <a:t># Recipe:: default</a:t>
            </a:r>
          </a:p>
          <a:p>
            <a:r>
              <a:rPr lang="en-US" sz="2000" dirty="0"/>
              <a:t>#</a:t>
            </a:r>
          </a:p>
          <a:p>
            <a:r>
              <a:rPr lang="en-US" sz="2000" dirty="0"/>
              <a:t># Copyright (c) </a:t>
            </a:r>
            <a:r>
              <a:rPr lang="is-IS" sz="2000" dirty="0" smtClean="0"/>
              <a:t>2016</a:t>
            </a:r>
            <a:r>
              <a:rPr lang="en-US" sz="2000" dirty="0" smtClean="0"/>
              <a:t> </a:t>
            </a:r>
            <a:r>
              <a:rPr lang="en-US" sz="2000" dirty="0"/>
              <a:t>The Authors, All Rights Reserved.</a:t>
            </a:r>
          </a:p>
          <a:p>
            <a:endParaRPr lang="en-US" sz="2000" dirty="0"/>
          </a:p>
          <a:p>
            <a:r>
              <a:rPr lang="en-US" sz="2000" dirty="0"/>
              <a:t>all_web_nodes = search('</a:t>
            </a:r>
            <a:r>
              <a:rPr lang="en-US" sz="2000" dirty="0" err="1"/>
              <a:t>node',"role:web</a:t>
            </a:r>
            <a:r>
              <a:rPr lang="en-US" sz="2000" dirty="0"/>
              <a:t> AND chef_environment:#{node.chef_environment</a:t>
            </a:r>
            <a:r>
              <a:rPr lang="en-US" sz="2000" dirty="0" smtClean="0"/>
              <a:t>}")</a:t>
            </a:r>
          </a:p>
          <a:p>
            <a:endParaRPr lang="en-US" sz="2000" dirty="0" smtClean="0"/>
          </a:p>
          <a:p>
            <a:r>
              <a:rPr lang="en-US" sz="2000" dirty="0" smtClean="0"/>
              <a:t>members </a:t>
            </a:r>
            <a:r>
              <a:rPr lang="en-US" sz="2000" dirty="0"/>
              <a:t>= []</a:t>
            </a:r>
          </a:p>
          <a:p>
            <a:endParaRPr lang="en-US" sz="2000" dirty="0"/>
          </a:p>
          <a:p>
            <a:r>
              <a:rPr lang="en-US" sz="2000" dirty="0"/>
              <a:t>#...</a:t>
            </a:r>
          </a:p>
          <a:p>
            <a:endParaRPr lang="en-US" sz="20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9359" y="4510843"/>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938351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Environments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4</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3196952302"/>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Right Brace 10"/>
          <p:cNvSpPr/>
          <p:nvPr/>
        </p:nvSpPr>
        <p:spPr>
          <a:xfrm>
            <a:off x="12528214" y="3310821"/>
            <a:ext cx="527955" cy="1184474"/>
          </a:xfrm>
          <a:prstGeom prst="rightBrace">
            <a:avLst/>
          </a:prstGeom>
          <a:ln w="6350">
            <a:solidFill>
              <a:schemeClr val="accent1"/>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dirty="0"/>
          </a:p>
        </p:txBody>
      </p:sp>
      <p:cxnSp>
        <p:nvCxnSpPr>
          <p:cNvPr id="12" name="Straight Connector 11"/>
          <p:cNvCxnSpPr/>
          <p:nvPr/>
        </p:nvCxnSpPr>
        <p:spPr>
          <a:xfrm flipH="1" flipV="1">
            <a:off x="12522513" y="5061624"/>
            <a:ext cx="547925" cy="261376"/>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extBox 12"/>
          <p:cNvSpPr txBox="1"/>
          <p:nvPr/>
        </p:nvSpPr>
        <p:spPr bwMode="white">
          <a:xfrm>
            <a:off x="13170321" y="3681860"/>
            <a:ext cx="1569594" cy="442394"/>
          </a:xfrm>
          <a:prstGeom prst="rect">
            <a:avLst/>
          </a:prstGeom>
        </p:spPr>
        <p:txBody>
          <a:bodyPr vert="horz" wrap="square" lIns="91440" tIns="91440" rIns="91440" bIns="91440" rtlCol="0">
            <a:noAutofit/>
          </a:bodyPr>
          <a:lstStyle/>
          <a:p>
            <a:r>
              <a:rPr lang="en-US" sz="1800" dirty="0" smtClean="0"/>
              <a:t>Production</a:t>
            </a:r>
          </a:p>
        </p:txBody>
      </p:sp>
      <p:sp>
        <p:nvSpPr>
          <p:cNvPr id="14" name="TextBox 13"/>
          <p:cNvSpPr txBox="1"/>
          <p:nvPr/>
        </p:nvSpPr>
        <p:spPr bwMode="white">
          <a:xfrm>
            <a:off x="13165761" y="5051855"/>
            <a:ext cx="1645499" cy="466365"/>
          </a:xfrm>
          <a:prstGeom prst="rect">
            <a:avLst/>
          </a:prstGeom>
        </p:spPr>
        <p:txBody>
          <a:bodyPr vert="horz" wrap="square" lIns="91440" tIns="91440" rIns="91440" bIns="91440" rtlCol="0">
            <a:normAutofit/>
          </a:bodyPr>
          <a:lstStyle/>
          <a:p>
            <a:r>
              <a:rPr lang="en-US" sz="1800" dirty="0" smtClean="0"/>
              <a:t>Acceptance</a:t>
            </a:r>
          </a:p>
        </p:txBody>
      </p:sp>
      <p:sp>
        <p:nvSpPr>
          <p:cNvPr id="15" name="TextBox 14"/>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Environments can define different functions of nodes that live on the same system.</a:t>
            </a:r>
          </a:p>
        </p:txBody>
      </p:sp>
      <p:pic>
        <p:nvPicPr>
          <p:cNvPr id="3" name="Picture 2"/>
          <p:cNvPicPr>
            <a:picLocks noChangeAspect="1"/>
          </p:cNvPicPr>
          <p:nvPr/>
        </p:nvPicPr>
        <p:blipFill>
          <a:blip r:embed="rId4"/>
          <a:stretch>
            <a:fillRect/>
          </a:stretch>
        </p:blipFill>
        <p:spPr>
          <a:xfrm>
            <a:off x="11407727" y="2615025"/>
            <a:ext cx="3332188" cy="3487173"/>
          </a:xfrm>
          <a:prstGeom prst="rect">
            <a:avLst/>
          </a:prstGeom>
        </p:spPr>
      </p:pic>
    </p:spTree>
    <p:extLst>
      <p:ext uri="{BB962C8B-B14F-4D97-AF65-F5344CB8AC3E}">
        <p14:creationId xmlns:p14="http://schemas.microsoft.com/office/powerpoint/2010/main" val="3457840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GL: </a:t>
            </a:r>
            <a:r>
              <a:rPr lang="en-US" dirty="0" smtClean="0"/>
              <a:t>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609585" indent="-609585">
              <a:lnSpc>
                <a:spcPct val="120000"/>
              </a:lnSpc>
              <a:buFont typeface="Wingdings" charset="2"/>
              <a:buChar char="q"/>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490324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GL: </a:t>
            </a:r>
            <a:r>
              <a:rPr lang="en-US" dirty="0" smtClean="0"/>
              <a:t>Version the myhaproxy metadata.rb</a:t>
            </a:r>
            <a:endParaRPr lang="en-US" dirty="0"/>
          </a:p>
        </p:txBody>
      </p:sp>
      <p:sp>
        <p:nvSpPr>
          <p:cNvPr id="3" name="Content Placeholder 2"/>
          <p:cNvSpPr>
            <a:spLocks noGrp="1"/>
          </p:cNvSpPr>
          <p:nvPr>
            <p:ph sz="quarter" idx="10"/>
          </p:nvPr>
        </p:nvSpPr>
        <p:spPr/>
        <p:txBody>
          <a:bodyPr/>
          <a:lstStyle/>
          <a:p>
            <a:r>
              <a:rPr lang="en-US" dirty="0" smtClean="0"/>
              <a:t>name             'myhaproxy'</a:t>
            </a:r>
            <a:endParaRPr lang="en-US" dirty="0"/>
          </a:p>
          <a:p>
            <a:r>
              <a:rPr lang="en-US" dirty="0" smtClean="0"/>
              <a:t>maintainer       </a:t>
            </a:r>
            <a:r>
              <a:rPr lang="en-US" dirty="0"/>
              <a:t>'The Authors'</a:t>
            </a:r>
          </a:p>
          <a:p>
            <a:r>
              <a:rPr lang="en-US" dirty="0"/>
              <a:t>maintainer_email 'you@example.com'</a:t>
            </a:r>
          </a:p>
          <a:p>
            <a:r>
              <a:rPr lang="en-US" dirty="0" smtClean="0"/>
              <a:t>license          'all_rights</a:t>
            </a:r>
            <a:r>
              <a:rPr lang="en-US" dirty="0"/>
              <a:t>'</a:t>
            </a:r>
          </a:p>
          <a:p>
            <a:r>
              <a:rPr lang="en-US" dirty="0" smtClean="0"/>
              <a:t>description      'Installs/Configures myhaproxy'</a:t>
            </a:r>
            <a:endParaRPr lang="en-US" dirty="0"/>
          </a:p>
          <a:p>
            <a:r>
              <a:rPr lang="en-US" dirty="0"/>
              <a:t>long_description 'Installs/Configures </a:t>
            </a:r>
            <a:r>
              <a:rPr lang="en-US" dirty="0" smtClean="0"/>
              <a:t>myhaproxy'</a:t>
            </a:r>
            <a:endParaRPr lang="en-US" dirty="0"/>
          </a:p>
          <a:p>
            <a:r>
              <a:rPr lang="en-US" dirty="0" smtClean="0"/>
              <a:t>version          '1.0.1</a:t>
            </a:r>
            <a:r>
              <a:rPr lang="en-US" dirty="0"/>
              <a:t>'</a:t>
            </a:r>
          </a:p>
          <a:p>
            <a:endParaRPr lang="en-US" dirty="0"/>
          </a:p>
          <a:p>
            <a:r>
              <a:rPr lang="en-US" dirty="0"/>
              <a:t>depends </a:t>
            </a:r>
            <a:r>
              <a:rPr lang="en-US" dirty="0" smtClean="0"/>
              <a:t>'haproxy', </a:t>
            </a:r>
            <a:r>
              <a:rPr lang="en-US" dirty="0"/>
              <a:t>'~&gt;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~/chef-repo/cookbooks/myhaproxy/metadata.rb</a:t>
            </a:r>
            <a:endParaRPr lang="en-US" dirty="0"/>
          </a:p>
        </p:txBody>
      </p:sp>
      <p:sp>
        <p:nvSpPr>
          <p:cNvPr id="6" name="Text Placeholder 5"/>
          <p:cNvSpPr>
            <a:spLocks noGrp="1"/>
          </p:cNvSpPr>
          <p:nvPr>
            <p:ph type="body" sz="quarter" idx="13"/>
          </p:nvPr>
        </p:nvSpPr>
        <p:spPr>
          <a:xfrm>
            <a:off x="1099013" y="618844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36037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12921"/>
            <a:ext cx="14423693" cy="5058870"/>
          </a:xfrm>
        </p:spPr>
        <p:txBody>
          <a:bodyPr/>
          <a:lstStyle/>
          <a:p>
            <a:r>
              <a:rPr lang="en-US" dirty="0" smtClean="0"/>
              <a:t>Resolving </a:t>
            </a:r>
            <a:r>
              <a:rPr lang="en-US" dirty="0"/>
              <a:t>cookbook dependencies...</a:t>
            </a:r>
          </a:p>
          <a:p>
            <a:r>
              <a:rPr lang="en-US" dirty="0"/>
              <a:t>Fetching </a:t>
            </a:r>
            <a:r>
              <a:rPr lang="en-US" dirty="0" smtClean="0"/>
              <a:t>'myhaproxy' </a:t>
            </a:r>
            <a:r>
              <a:rPr lang="en-US" dirty="0"/>
              <a:t>from source at .</a:t>
            </a:r>
          </a:p>
          <a:p>
            <a:r>
              <a:rPr lang="en-US" dirty="0"/>
              <a:t>Fetching cookbook index from https://supermarket.chef.io...</a:t>
            </a:r>
          </a:p>
          <a:p>
            <a:r>
              <a:rPr lang="en-US" dirty="0"/>
              <a:t>Using build-essential (2.2.3)</a:t>
            </a:r>
          </a:p>
          <a:p>
            <a:r>
              <a:rPr lang="en-US" dirty="0"/>
              <a:t>Installing </a:t>
            </a:r>
            <a:r>
              <a:rPr lang="en-US" dirty="0" smtClean="0"/>
              <a:t>haproxy </a:t>
            </a:r>
            <a:r>
              <a:rPr lang="en-US" dirty="0"/>
              <a:t>(1.6.6)</a:t>
            </a:r>
          </a:p>
          <a:p>
            <a:r>
              <a:rPr lang="en-US" dirty="0"/>
              <a:t>Using cpu (0.2.0)</a:t>
            </a:r>
          </a:p>
          <a:p>
            <a:r>
              <a:rPr lang="en-US" dirty="0"/>
              <a:t>Using </a:t>
            </a:r>
            <a:r>
              <a:rPr lang="en-US" dirty="0" smtClean="0"/>
              <a:t>myhaproxy (</a:t>
            </a:r>
            <a:r>
              <a:rPr lang="en-US" dirty="0"/>
              <a:t>1</a:t>
            </a:r>
            <a:r>
              <a:rPr lang="en-US" dirty="0" smtClean="0"/>
              <a:t>.0.1</a:t>
            </a:r>
            <a:r>
              <a:rPr lang="en-US" dirty="0"/>
              <a:t>) from source at .</a:t>
            </a:r>
          </a:p>
        </p:txBody>
      </p:sp>
      <p:sp>
        <p:nvSpPr>
          <p:cNvPr id="3" name="Title 2"/>
          <p:cNvSpPr>
            <a:spLocks noGrp="1"/>
          </p:cNvSpPr>
          <p:nvPr>
            <p:ph type="title"/>
          </p:nvPr>
        </p:nvSpPr>
        <p:spPr/>
        <p:txBody>
          <a:bodyPr/>
          <a:lstStyle/>
          <a:p>
            <a:r>
              <a:rPr lang="en-US" smtClean="0"/>
              <a:t>GL: </a:t>
            </a:r>
            <a:r>
              <a:rPr lang="en-US" dirty="0" smtClean="0"/>
              <a:t>Run 'berks install'</a:t>
            </a:r>
            <a:endParaRPr lang="en-US" dirty="0"/>
          </a:p>
        </p:txBody>
      </p:sp>
      <p:sp>
        <p:nvSpPr>
          <p:cNvPr id="4" name="Text Placeholder 3"/>
          <p:cNvSpPr>
            <a:spLocks noGrp="1"/>
          </p:cNvSpPr>
          <p:nvPr>
            <p:ph type="body" sz="quarter" idx="11"/>
          </p:nvPr>
        </p:nvSpPr>
        <p:spPr>
          <a:xfrm>
            <a:off x="1121104" y="1337148"/>
            <a:ext cx="14422528" cy="1286781"/>
          </a:xfrm>
        </p:spPr>
        <p:txBody>
          <a:bodyPr/>
          <a:lstStyle/>
          <a:p>
            <a:endParaRPr lang="en-US" dirty="0" smtClean="0"/>
          </a:p>
          <a:p>
            <a:r>
              <a:rPr lang="en-US" dirty="0" smtClean="0"/>
              <a:t>$ </a:t>
            </a:r>
            <a:r>
              <a:rPr lang="en-US" dirty="0"/>
              <a:t>cd </a:t>
            </a:r>
            <a:r>
              <a:rPr lang="en-US" dirty="0" smtClean="0"/>
              <a:t>cookbooks/myhaproxy</a:t>
            </a:r>
          </a:p>
          <a:p>
            <a:r>
              <a:rPr lang="en-US" dirty="0" smtClean="0"/>
              <a:t>$ berks install</a:t>
            </a:r>
          </a:p>
          <a:p>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360017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Skipping build-essential (2.2.3) (frozen)</a:t>
            </a:r>
          </a:p>
          <a:p>
            <a:r>
              <a:rPr lang="en-US" dirty="0"/>
              <a:t>Skipping cpu (0.2.0) (frozen)</a:t>
            </a:r>
          </a:p>
          <a:p>
            <a:r>
              <a:rPr lang="en-US" dirty="0"/>
              <a:t>Skipping </a:t>
            </a:r>
            <a:r>
              <a:rPr lang="en-US" dirty="0" smtClean="0"/>
              <a:t>haproxy </a:t>
            </a:r>
            <a:r>
              <a:rPr lang="en-US" dirty="0"/>
              <a:t>(1.6.6) (frozen)</a:t>
            </a:r>
          </a:p>
          <a:p>
            <a:r>
              <a:rPr lang="en-US" dirty="0"/>
              <a:t>Uploaded </a:t>
            </a:r>
            <a:r>
              <a:rPr lang="en-US" dirty="0" smtClean="0"/>
              <a:t>myhaproxy </a:t>
            </a:r>
            <a:r>
              <a:rPr lang="en-US" dirty="0"/>
              <a:t>(</a:t>
            </a:r>
            <a:r>
              <a:rPr lang="en-US" dirty="0" smtClean="0"/>
              <a:t>1.0.1) </a:t>
            </a:r>
            <a:r>
              <a:rPr lang="en-US" dirty="0"/>
              <a:t>to: 'https://api.opscode.com:443/organizations/vogue'</a:t>
            </a:r>
          </a:p>
        </p:txBody>
      </p:sp>
      <p:sp>
        <p:nvSpPr>
          <p:cNvPr id="3" name="Title 2"/>
          <p:cNvSpPr>
            <a:spLocks noGrp="1"/>
          </p:cNvSpPr>
          <p:nvPr>
            <p:ph type="title"/>
          </p:nvPr>
        </p:nvSpPr>
        <p:spPr/>
        <p:txBody>
          <a:bodyPr/>
          <a:lstStyle/>
          <a:p>
            <a:r>
              <a:rPr lang="en-US" smtClean="0"/>
              <a:t>GL: </a:t>
            </a:r>
            <a:r>
              <a:rPr lang="en-US" dirty="0"/>
              <a:t>Run 'berks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1030945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GL: </a:t>
            </a:r>
            <a:r>
              <a:rPr lang="en-US" dirty="0" smtClean="0"/>
              <a:t>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571500" indent="-571500">
              <a:lnSpc>
                <a:spcPct val="120000"/>
              </a:lnSpc>
              <a:buFont typeface="Wingdings" charset="2"/>
              <a:buChar char="ü"/>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034436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Brief </a:t>
            </a:r>
            <a:r>
              <a:rPr lang="en-US" dirty="0"/>
              <a:t>R</a:t>
            </a:r>
            <a:r>
              <a:rPr lang="en-US" dirty="0" smtClean="0"/>
              <a:t>ecap</a:t>
            </a:r>
            <a:endParaRPr lang="en-US" dirty="0"/>
          </a:p>
        </p:txBody>
      </p:sp>
      <p:sp>
        <p:nvSpPr>
          <p:cNvPr id="3" name="Subtitle 2"/>
          <p:cNvSpPr>
            <a:spLocks noGrp="1"/>
          </p:cNvSpPr>
          <p:nvPr>
            <p:ph type="subTitle" idx="1"/>
          </p:nvPr>
        </p:nvSpPr>
        <p:spPr>
          <a:xfrm>
            <a:off x="3013752" y="3604461"/>
            <a:ext cx="12715883" cy="4338214"/>
          </a:xfrm>
        </p:spPr>
        <p:txBody>
          <a:bodyPr/>
          <a:lstStyle/>
          <a:p>
            <a:pPr>
              <a:spcAft>
                <a:spcPts val="1800"/>
              </a:spcAft>
            </a:pPr>
            <a:r>
              <a:rPr lang="en-US" sz="3000" dirty="0" smtClean="0"/>
              <a:t>We restricted the production environment to specific cookbook version.</a:t>
            </a:r>
            <a:endParaRPr lang="en-US" sz="3000" dirty="0"/>
          </a:p>
          <a:p>
            <a:pPr>
              <a:spcAft>
                <a:spcPts val="1800"/>
              </a:spcAft>
            </a:pPr>
            <a:r>
              <a:rPr lang="en-US" sz="3000" dirty="0" smtClean="0"/>
              <a:t>We created an acceptance environment </a:t>
            </a:r>
            <a:r>
              <a:rPr lang="en-US" sz="3000" dirty="0"/>
              <a:t>with no cookbook restrictions.</a:t>
            </a:r>
          </a:p>
          <a:p>
            <a:pPr>
              <a:spcAft>
                <a:spcPts val="1800"/>
              </a:spcAft>
            </a:pPr>
            <a:r>
              <a:rPr lang="en-US" sz="3000" dirty="0" smtClean="0"/>
              <a:t>We set </a:t>
            </a:r>
            <a:r>
              <a:rPr lang="en-US" sz="3000" dirty="0"/>
              <a:t>specific nodes to each of these environments.</a:t>
            </a:r>
          </a:p>
          <a:p>
            <a:pPr>
              <a:spcAft>
                <a:spcPts val="1800"/>
              </a:spcAft>
            </a:pPr>
            <a:r>
              <a:rPr lang="en-US" sz="3000" dirty="0" smtClean="0"/>
              <a:t>We updated </a:t>
            </a:r>
            <a:r>
              <a:rPr lang="en-US" sz="3000" dirty="0"/>
              <a:t>the </a:t>
            </a:r>
            <a:r>
              <a:rPr lang="en-US" sz="3000" dirty="0" err="1" smtClean="0"/>
              <a:t>myhaproxy's</a:t>
            </a:r>
            <a:r>
              <a:rPr lang="en-US" sz="3000" dirty="0" smtClean="0"/>
              <a:t> default recipe to </a:t>
            </a:r>
            <a:r>
              <a:rPr lang="en-US" sz="3000" dirty="0"/>
              <a:t>include environment search </a:t>
            </a:r>
            <a:r>
              <a:rPr lang="en-US" sz="3000" dirty="0" smtClean="0"/>
              <a:t>criteria.</a:t>
            </a:r>
          </a:p>
          <a:p>
            <a:pPr>
              <a:spcAft>
                <a:spcPts val="1800"/>
              </a:spcAft>
            </a:pPr>
            <a:r>
              <a:rPr lang="en-US" sz="3000" dirty="0" smtClean="0"/>
              <a:t>And we changed </a:t>
            </a:r>
            <a:r>
              <a:rPr lang="en-US" sz="3000" dirty="0"/>
              <a:t>the version number in the </a:t>
            </a:r>
            <a:r>
              <a:rPr lang="en-US" sz="3000" dirty="0" smtClean="0"/>
              <a:t>myhaproxy </a:t>
            </a:r>
            <a:r>
              <a:rPr lang="en-US" sz="3000" dirty="0"/>
              <a:t>metadata.rb file</a:t>
            </a:r>
            <a:r>
              <a:rPr lang="en-US" sz="3000" dirty="0" smtClean="0"/>
              <a:t>.</a:t>
            </a:r>
            <a:endParaRPr lang="en-US" sz="3000" dirty="0"/>
          </a:p>
          <a:p>
            <a:endParaRPr lang="en-US" sz="3000" dirty="0"/>
          </a:p>
          <a:p>
            <a:endParaRPr lang="en-US" sz="3000" dirty="0"/>
          </a:p>
          <a:p>
            <a:endParaRPr lang="en-US" sz="3000"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024545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Production</a:t>
            </a:r>
            <a:endParaRPr lang="en-US" dirty="0"/>
          </a:p>
        </p:txBody>
      </p:sp>
      <p:sp>
        <p:nvSpPr>
          <p:cNvPr id="3" name="Subtitle 2"/>
          <p:cNvSpPr>
            <a:spLocks noGrp="1"/>
          </p:cNvSpPr>
          <p:nvPr>
            <p:ph type="subTitle" idx="1"/>
          </p:nvPr>
        </p:nvSpPr>
        <p:spPr>
          <a:xfrm>
            <a:off x="3013753" y="3506117"/>
            <a:ext cx="10974132" cy="3825295"/>
          </a:xfrm>
        </p:spPr>
        <p:txBody>
          <a:bodyPr/>
          <a:lstStyle/>
          <a:p>
            <a:pPr marL="609585" indent="-609585">
              <a:buFont typeface="Wingdings" charset="2"/>
              <a:buChar char="q"/>
            </a:pPr>
            <a:r>
              <a:rPr lang="en-US" dirty="0" smtClean="0"/>
              <a:t>Update the environment named production: </a:t>
            </a:r>
          </a:p>
          <a:p>
            <a:pPr marL="609585" indent="-609585">
              <a:buFont typeface="Wingdings" charset="2"/>
              <a:buChar char="q"/>
            </a:pPr>
            <a:endParaRPr lang="en-US" dirty="0"/>
          </a:p>
          <a:p>
            <a:pPr algn="ctr"/>
            <a:r>
              <a:rPr lang="en-US" sz="3600" dirty="0" smtClean="0">
                <a:latin typeface="Courier New" panose="02070309020205020404" pitchFamily="49" charset="0"/>
                <a:cs typeface="Courier New" panose="02070309020205020404" pitchFamily="49" charset="0"/>
              </a:rPr>
              <a:t>'myhaproxy' cookbook version equal to '1.0.1'</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175124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Lab: Update production.rb</a:t>
            </a: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production</a:t>
            </a:r>
            <a:r>
              <a:rPr lang="uk-UA" dirty="0" smtClean="0"/>
              <a:t>'</a:t>
            </a:r>
            <a:endParaRPr lang="en-US" dirty="0"/>
          </a:p>
          <a:p>
            <a:r>
              <a:rPr lang="en-US" dirty="0"/>
              <a:t>description </a:t>
            </a:r>
            <a:r>
              <a:rPr lang="uk-UA" dirty="0" smtClean="0"/>
              <a:t>'</a:t>
            </a:r>
            <a:r>
              <a:rPr lang="en-US" dirty="0" smtClean="0"/>
              <a:t>Where </a:t>
            </a:r>
            <a:r>
              <a:rPr lang="en-US" dirty="0"/>
              <a:t>we run production </a:t>
            </a:r>
            <a:r>
              <a:rPr lang="en-US" dirty="0" smtClean="0"/>
              <a:t>code</a:t>
            </a:r>
            <a:r>
              <a:rPr lang="uk-UA" dirty="0" smtClean="0"/>
              <a:t>'</a:t>
            </a:r>
            <a:endParaRPr lang="en-US" dirty="0"/>
          </a:p>
          <a:p>
            <a:endParaRPr lang="en-US" dirty="0"/>
          </a:p>
          <a:p>
            <a:r>
              <a:rPr lang="en-US" dirty="0"/>
              <a:t>cookbook </a:t>
            </a:r>
            <a:r>
              <a:rPr lang="uk-UA" dirty="0" smtClean="0"/>
              <a:t>'</a:t>
            </a:r>
            <a:r>
              <a:rPr lang="en-US" dirty="0" smtClean="0"/>
              <a:t>apache</a:t>
            </a:r>
            <a:r>
              <a:rPr lang="uk-UA" dirty="0" smtClean="0"/>
              <a:t>'</a:t>
            </a:r>
            <a:r>
              <a:rPr lang="en-US" dirty="0" smtClean="0"/>
              <a:t>, </a:t>
            </a:r>
            <a:r>
              <a:rPr lang="uk-UA" dirty="0" smtClean="0"/>
              <a:t>'</a:t>
            </a:r>
            <a:r>
              <a:rPr lang="en-US" dirty="0" smtClean="0"/>
              <a:t>= 0.2.1</a:t>
            </a:r>
            <a:r>
              <a:rPr lang="uk-UA" dirty="0" smtClean="0"/>
              <a:t>'</a:t>
            </a:r>
            <a:endParaRPr lang="en-US" dirty="0"/>
          </a:p>
          <a:p>
            <a:r>
              <a:rPr lang="en-US" dirty="0"/>
              <a:t>cookbook </a:t>
            </a:r>
            <a:r>
              <a:rPr lang="uk-UA" dirty="0" smtClean="0"/>
              <a:t>'</a:t>
            </a:r>
            <a:r>
              <a:rPr lang="en-US" dirty="0" smtClean="0"/>
              <a:t>myhaproxy</a:t>
            </a:r>
            <a:r>
              <a:rPr lang="uk-UA" dirty="0" smtClean="0"/>
              <a:t>'</a:t>
            </a:r>
            <a:r>
              <a:rPr lang="en-US" dirty="0" smtClean="0"/>
              <a:t>, </a:t>
            </a:r>
            <a:r>
              <a:rPr lang="uk-UA" dirty="0" smtClean="0"/>
              <a:t>'</a:t>
            </a:r>
            <a:r>
              <a:rPr lang="en-US" dirty="0" smtClean="0"/>
              <a:t>= 1.0.1</a:t>
            </a:r>
            <a:r>
              <a:rPr lang="uk-UA" dirty="0" smtClean="0"/>
              <a:t>'</a:t>
            </a:r>
            <a:endParaRPr lang="en-US" dirty="0" smtClean="0"/>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8" name="Text Placeholder 7"/>
          <p:cNvSpPr>
            <a:spLocks noGrp="1"/>
          </p:cNvSpPr>
          <p:nvPr>
            <p:ph type="body" sz="quarter" idx="13"/>
          </p:nvPr>
        </p:nvSpPr>
        <p:spPr>
          <a:xfrm>
            <a:off x="1080998" y="4855460"/>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416855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2104"/>
            <a:ext cx="14423693" cy="5242947"/>
          </a:xfrm>
        </p:spPr>
        <p:txBody>
          <a:bodyPr/>
          <a:lstStyle/>
          <a:p>
            <a:r>
              <a:rPr lang="en-US" dirty="0"/>
              <a:t>Updated Environment production</a:t>
            </a:r>
          </a:p>
        </p:txBody>
      </p:sp>
      <p:sp>
        <p:nvSpPr>
          <p:cNvPr id="3" name="Title 2"/>
          <p:cNvSpPr>
            <a:spLocks noGrp="1"/>
          </p:cNvSpPr>
          <p:nvPr>
            <p:ph type="title"/>
          </p:nvPr>
        </p:nvSpPr>
        <p:spPr/>
        <p:txBody>
          <a:bodyPr>
            <a:normAutofit/>
          </a:bodyPr>
          <a:lstStyle/>
          <a:p>
            <a:r>
              <a:rPr lang="en-US" dirty="0"/>
              <a:t>Lab: cd </a:t>
            </a:r>
            <a:r>
              <a:rPr lang="en-US" dirty="0" smtClean="0"/>
              <a:t>and Run </a:t>
            </a:r>
            <a:r>
              <a:rPr lang="en-US" dirty="0"/>
              <a:t>'knife </a:t>
            </a:r>
            <a:r>
              <a:rPr lang="en-US" dirty="0" smtClean="0"/>
              <a:t>environment...'</a:t>
            </a:r>
            <a:endParaRPr lang="en-US" dirty="0"/>
          </a:p>
        </p:txBody>
      </p:sp>
      <p:sp>
        <p:nvSpPr>
          <p:cNvPr id="4" name="Text Placeholder 3"/>
          <p:cNvSpPr>
            <a:spLocks noGrp="1"/>
          </p:cNvSpPr>
          <p:nvPr>
            <p:ph type="body" sz="quarter" idx="11"/>
          </p:nvPr>
        </p:nvSpPr>
        <p:spPr>
          <a:xfrm>
            <a:off x="1121104" y="1337149"/>
            <a:ext cx="14422528" cy="1366294"/>
          </a:xfrm>
        </p:spPr>
        <p:txBody>
          <a:bodyPr/>
          <a:lstStyle/>
          <a:p>
            <a:r>
              <a:rPr lang="en-US" dirty="0"/>
              <a:t>$ cd ~/chef-repo</a:t>
            </a:r>
          </a:p>
          <a:p>
            <a:r>
              <a:rPr lang="en-US" dirty="0" smtClean="0"/>
              <a:t>$ knife environment from file production.rb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030641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 </a:t>
            </a:r>
            <a:r>
              <a:rPr lang="en-US" dirty="0"/>
              <a:t>= 1</a:t>
            </a:r>
            <a:r>
              <a:rPr lang="en-US" dirty="0" smtClean="0"/>
              <a:t>.0.1</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3" name="Title 2"/>
          <p:cNvSpPr>
            <a:spLocks noGrp="1"/>
          </p:cNvSpPr>
          <p:nvPr>
            <p:ph type="title"/>
          </p:nvPr>
        </p:nvSpPr>
        <p:spPr/>
        <p:txBody>
          <a:bodyPr/>
          <a:lstStyle/>
          <a:p>
            <a:r>
              <a:rPr lang="en-US" dirty="0" smtClean="0"/>
              <a:t>Lab: Verify the Version Number </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Rectangle 4"/>
          <p:cNvSpPr/>
          <p:nvPr/>
        </p:nvSpPr>
        <p:spPr bwMode="auto">
          <a:xfrm>
            <a:off x="1101756" y="3692281"/>
            <a:ext cx="14431939" cy="5711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3124858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Environments</a:t>
            </a:r>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4058249034"/>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TextBox 10"/>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Every organization or infrastructure starts with the _default environment.</a:t>
            </a:r>
          </a:p>
        </p:txBody>
      </p:sp>
      <p:sp>
        <p:nvSpPr>
          <p:cNvPr id="12" name="Rounded Rectangle 11"/>
          <p:cNvSpPr/>
          <p:nvPr/>
        </p:nvSpPr>
        <p:spPr bwMode="auto">
          <a:xfrm>
            <a:off x="7362634" y="1300346"/>
            <a:ext cx="8390681" cy="5912036"/>
          </a:xfrm>
          <a:prstGeom prst="roundRect">
            <a:avLst/>
          </a:prstGeom>
          <a:solidFill>
            <a:schemeClr val="accent1">
              <a:alpha val="26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TextBox 12"/>
          <p:cNvSpPr txBox="1"/>
          <p:nvPr/>
        </p:nvSpPr>
        <p:spPr bwMode="white">
          <a:xfrm>
            <a:off x="10507244" y="1391069"/>
            <a:ext cx="3431865" cy="1073541"/>
          </a:xfrm>
          <a:prstGeom prst="rect">
            <a:avLst/>
          </a:prstGeom>
        </p:spPr>
        <p:txBody>
          <a:bodyPr vert="horz" wrap="square" lIns="91440" tIns="91440" rIns="91440" bIns="91440" rtlCol="0">
            <a:noAutofit/>
          </a:bodyPr>
          <a:lstStyle/>
          <a:p>
            <a:r>
              <a:rPr lang="en-US" sz="5400" dirty="0" smtClean="0"/>
              <a:t>_default</a:t>
            </a:r>
          </a:p>
        </p:txBody>
      </p:sp>
      <p:pic>
        <p:nvPicPr>
          <p:cNvPr id="3" name="Picture 2"/>
          <p:cNvPicPr>
            <a:picLocks noChangeAspect="1"/>
          </p:cNvPicPr>
          <p:nvPr/>
        </p:nvPicPr>
        <p:blipFill>
          <a:blip r:embed="rId4"/>
          <a:stretch>
            <a:fillRect/>
          </a:stretch>
        </p:blipFill>
        <p:spPr>
          <a:xfrm>
            <a:off x="11394501" y="2552173"/>
            <a:ext cx="3345414" cy="3518453"/>
          </a:xfrm>
          <a:prstGeom prst="rect">
            <a:avLst/>
          </a:prstGeom>
        </p:spPr>
      </p:pic>
    </p:spTree>
    <p:extLst>
      <p:ext uri="{BB962C8B-B14F-4D97-AF65-F5344CB8AC3E}">
        <p14:creationId xmlns:p14="http://schemas.microsoft.com/office/powerpoint/2010/main" val="1375219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031031" y="2243909"/>
            <a:ext cx="14423693" cy="5826665"/>
          </a:xfrm>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a:t>
            </a:r>
            <a:r>
              <a:rPr lang="en-US" sz="2150" dirty="0" smtClean="0"/>
              <a:t>myhaproxy"]</a:t>
            </a:r>
            <a:endParaRPr lang="en-US" sz="2150" dirty="0"/>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build-essential</a:t>
            </a:r>
          </a:p>
          <a:p>
            <a:endParaRPr lang="en-US" sz="2150" dirty="0"/>
          </a:p>
        </p:txBody>
      </p:sp>
      <p:sp>
        <p:nvSpPr>
          <p:cNvPr id="3" name="Title 2"/>
          <p:cNvSpPr>
            <a:spLocks noGrp="1"/>
          </p:cNvSpPr>
          <p:nvPr>
            <p:ph type="title"/>
          </p:nvPr>
        </p:nvSpPr>
        <p:spPr/>
        <p:txBody>
          <a:bodyPr/>
          <a:lstStyle/>
          <a:p>
            <a:r>
              <a:rPr lang="en-US" dirty="0" smtClean="0"/>
              <a:t>Lab: Converge All Nodes</a:t>
            </a:r>
            <a:endParaRPr lang="en-US" dirty="0"/>
          </a:p>
        </p:txBody>
      </p:sp>
      <p:sp>
        <p:nvSpPr>
          <p:cNvPr id="4" name="Text Placeholder 3"/>
          <p:cNvSpPr>
            <a:spLocks noGrp="1"/>
          </p:cNvSpPr>
          <p:nvPr>
            <p:ph type="body" sz="quarter" idx="11"/>
          </p:nvPr>
        </p:nvSpPr>
        <p:spPr/>
        <p:txBody>
          <a:bodyPr/>
          <a:lstStyle/>
          <a:p>
            <a:r>
              <a:rPr lang="en-US" sz="3500" dirty="0" smtClean="0"/>
              <a:t>$ </a:t>
            </a:r>
            <a:r>
              <a:rPr lang="en-US" sz="3500" dirty="0"/>
              <a:t>knife ssh "*:*" -x USER -P PWD "sudo chef-</a:t>
            </a:r>
            <a:r>
              <a:rPr lang="en-US" sz="3500" dirty="0" smtClean="0"/>
              <a:t>client”</a:t>
            </a:r>
            <a:endParaRPr lang="en-US" sz="35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425744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Production</a:t>
            </a:r>
            <a:endParaRPr lang="en-US" dirty="0"/>
          </a:p>
        </p:txBody>
      </p:sp>
      <p:sp>
        <p:nvSpPr>
          <p:cNvPr id="3" name="Subtitle 2"/>
          <p:cNvSpPr>
            <a:spLocks noGrp="1"/>
          </p:cNvSpPr>
          <p:nvPr>
            <p:ph type="subTitle" idx="1"/>
          </p:nvPr>
        </p:nvSpPr>
        <p:spPr>
          <a:xfrm>
            <a:off x="3013753" y="3506117"/>
            <a:ext cx="10974132" cy="3825295"/>
          </a:xfrm>
        </p:spPr>
        <p:txBody>
          <a:bodyPr/>
          <a:lstStyle/>
          <a:p>
            <a:pPr marL="609585" indent="-609585">
              <a:buFont typeface="Wingdings" charset="2"/>
              <a:buChar char="ü"/>
            </a:pPr>
            <a:r>
              <a:rPr lang="en-US" dirty="0" smtClean="0"/>
              <a:t>Update the environment named production: </a:t>
            </a:r>
          </a:p>
          <a:p>
            <a:pPr marL="609585" indent="-609585">
              <a:buFont typeface="Wingdings" charset="2"/>
              <a:buChar char="q"/>
            </a:pPr>
            <a:endParaRPr lang="en-US" dirty="0"/>
          </a:p>
          <a:p>
            <a:pPr algn="ctr"/>
            <a:r>
              <a:rPr lang="en-US" sz="3600" dirty="0" smtClean="0">
                <a:latin typeface="Courier New" panose="02070309020205020404" pitchFamily="49" charset="0"/>
                <a:cs typeface="Courier New" panose="02070309020205020404" pitchFamily="49" charset="0"/>
              </a:rPr>
              <a:t>'myhaproxy' cookbook version equal to '1.0.1'</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919011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constraining cookbooks to a particular environment?</a:t>
            </a:r>
          </a:p>
          <a:p>
            <a:endParaRPr lang="en-US" dirty="0"/>
          </a:p>
          <a:p>
            <a:r>
              <a:rPr lang="en-US" dirty="0" smtClean="0"/>
              <a:t>What are </a:t>
            </a:r>
            <a:r>
              <a:rPr lang="en-US" smtClean="0"/>
              <a:t>the benefits </a:t>
            </a:r>
            <a:r>
              <a:rPr lang="en-US" dirty="0" smtClean="0"/>
              <a:t>of </a:t>
            </a:r>
            <a:r>
              <a:rPr lang="en-US" b="1" dirty="0"/>
              <a:t>not</a:t>
            </a:r>
            <a:r>
              <a:rPr lang="en-US" dirty="0"/>
              <a:t> constraining </a:t>
            </a:r>
            <a:r>
              <a:rPr lang="en-US" dirty="0" smtClean="0"/>
              <a:t>cookbooks to a particular environment?</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3969396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688228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117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GL: </a:t>
            </a:r>
            <a:r>
              <a:rPr lang="en-US" dirty="0" smtClean="0"/>
              <a:t>Production</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sz="2800" dirty="0"/>
              <a:t>Deploy </a:t>
            </a:r>
            <a:r>
              <a:rPr lang="en-US" sz="2800" dirty="0" smtClean="0"/>
              <a:t>Our </a:t>
            </a:r>
            <a:r>
              <a:rPr lang="en-US" sz="2800" dirty="0"/>
              <a:t>S</a:t>
            </a:r>
            <a:r>
              <a:rPr lang="en-US" sz="2800" dirty="0" smtClean="0"/>
              <a:t>ite </a:t>
            </a:r>
            <a:r>
              <a:rPr lang="en-US" sz="2800" dirty="0"/>
              <a:t>to </a:t>
            </a:r>
            <a:r>
              <a:rPr lang="en-US" sz="2800" dirty="0" smtClean="0"/>
              <a:t>Production</a:t>
            </a:r>
          </a:p>
        </p:txBody>
      </p:sp>
      <p:sp>
        <p:nvSpPr>
          <p:cNvPr id="4" name="Content Placeholder 3"/>
          <p:cNvSpPr>
            <a:spLocks noGrp="1"/>
          </p:cNvSpPr>
          <p:nvPr>
            <p:ph sz="quarter" idx="11"/>
          </p:nvPr>
        </p:nvSpPr>
        <p:spPr>
          <a:xfrm>
            <a:off x="3012273" y="3411331"/>
            <a:ext cx="11319040" cy="1528233"/>
          </a:xfrm>
        </p:spPr>
        <p:txBody>
          <a:bodyPr>
            <a:normAutofit/>
          </a:bodyPr>
          <a:lstStyle/>
          <a:p>
            <a:r>
              <a:rPr lang="en-US" sz="4000" dirty="0" smtClean="0"/>
              <a:t>Let's create a reliable environment for our nodes.</a:t>
            </a:r>
            <a:endParaRPr lang="en-US" sz="40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1014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5563"/>
            <a:ext cx="14423693" cy="4973837"/>
          </a:xfrm>
        </p:spPr>
        <p:txBody>
          <a:bodyPr/>
          <a:lstStyle/>
          <a:p>
            <a:r>
              <a:rPr lang="en-US" sz="3200" dirty="0" smtClean="0"/>
              <a:t>*</a:t>
            </a:r>
            <a:r>
              <a:rPr lang="en-US" sz="3200" dirty="0"/>
              <a:t>* ENVIRONMENT COMMANDS **</a:t>
            </a:r>
          </a:p>
          <a:p>
            <a:r>
              <a:rPr lang="en-US" sz="3200" dirty="0"/>
              <a:t>knife environment compare [ENVIRONMENT..] (options)</a:t>
            </a:r>
          </a:p>
          <a:p>
            <a:r>
              <a:rPr lang="en-US" sz="3200" dirty="0"/>
              <a:t>knife environment create ENVIRONMENT (options)</a:t>
            </a:r>
          </a:p>
          <a:p>
            <a:r>
              <a:rPr lang="en-US" sz="3200" dirty="0"/>
              <a:t>knife environment delete ENVIRONMENT (options)</a:t>
            </a:r>
          </a:p>
          <a:p>
            <a:r>
              <a:rPr lang="en-US" sz="3200" dirty="0"/>
              <a:t>knife environment edit ENVIRONMENT (options)</a:t>
            </a:r>
          </a:p>
          <a:p>
            <a:r>
              <a:rPr lang="en-US" sz="3200" dirty="0"/>
              <a:t>knife environment from file FILE [FILE..] (options)</a:t>
            </a:r>
          </a:p>
          <a:p>
            <a:r>
              <a:rPr lang="en-US" sz="3200" dirty="0" smtClean="0"/>
              <a:t>knife </a:t>
            </a:r>
            <a:r>
              <a:rPr lang="en-US" sz="3200" dirty="0"/>
              <a:t>environment list (options)</a:t>
            </a:r>
          </a:p>
          <a:p>
            <a:r>
              <a:rPr lang="en-US" sz="3200" dirty="0"/>
              <a:t>knife environment show ENVIRONMENT (options)</a:t>
            </a:r>
          </a:p>
        </p:txBody>
      </p:sp>
      <p:sp>
        <p:nvSpPr>
          <p:cNvPr id="3" name="Title 2"/>
          <p:cNvSpPr>
            <a:spLocks noGrp="1"/>
          </p:cNvSpPr>
          <p:nvPr>
            <p:ph type="title"/>
          </p:nvPr>
        </p:nvSpPr>
        <p:spPr/>
        <p:txBody>
          <a:bodyPr>
            <a:normAutofit fontScale="90000"/>
          </a:bodyPr>
          <a:lstStyle/>
          <a:p>
            <a:r>
              <a:rPr lang="en-US" dirty="0" smtClean="0"/>
              <a:t>GL: </a:t>
            </a:r>
            <a:r>
              <a:rPr lang="en-US" dirty="0"/>
              <a:t>Using </a:t>
            </a:r>
            <a:r>
              <a:rPr lang="en-US" dirty="0" smtClean="0"/>
              <a:t>'knife </a:t>
            </a:r>
            <a:r>
              <a:rPr lang="en-US" dirty="0"/>
              <a:t>environment --</a:t>
            </a:r>
            <a:r>
              <a:rPr lang="en-US" dirty="0" smtClean="0"/>
              <a:t>help'</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380651"/>
          </a:xfrm>
        </p:spPr>
        <p:txBody>
          <a:bodyPr/>
          <a:lstStyle/>
          <a:p>
            <a:r>
              <a:rPr lang="en-US" dirty="0" smtClean="0"/>
              <a:t>$ cd </a:t>
            </a:r>
            <a:r>
              <a:rPr lang="en-US" dirty="0"/>
              <a:t>~/</a:t>
            </a:r>
            <a:r>
              <a:rPr lang="en-US" dirty="0" smtClean="0"/>
              <a:t>chef-repo</a:t>
            </a:r>
          </a:p>
          <a:p>
            <a:r>
              <a:rPr lang="en-US" dirty="0" smtClean="0"/>
              <a:t>$ knife environment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
        <p:nvSpPr>
          <p:cNvPr id="7" name="Rectangle 6"/>
          <p:cNvSpPr/>
          <p:nvPr/>
        </p:nvSpPr>
        <p:spPr bwMode="auto">
          <a:xfrm>
            <a:off x="1099211" y="6375400"/>
            <a:ext cx="14431939" cy="69498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27481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110750"/>
          </a:xfrm>
        </p:spPr>
        <p:txBody>
          <a:bodyPr/>
          <a:lstStyle/>
          <a:p>
            <a:r>
              <a:rPr lang="en-US" dirty="0"/>
              <a:t>_default</a:t>
            </a:r>
          </a:p>
        </p:txBody>
      </p:sp>
      <p:sp>
        <p:nvSpPr>
          <p:cNvPr id="3" name="Title 2"/>
          <p:cNvSpPr>
            <a:spLocks noGrp="1"/>
          </p:cNvSpPr>
          <p:nvPr>
            <p:ph type="title"/>
          </p:nvPr>
        </p:nvSpPr>
        <p:spPr/>
        <p:txBody>
          <a:bodyPr/>
          <a:lstStyle/>
          <a:p>
            <a:r>
              <a:rPr lang="en-US" dirty="0" smtClean="0"/>
              <a:t>GL: View List of Defined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
        <p:nvSpPr>
          <p:cNvPr id="7" name="Rectangle 6"/>
          <p:cNvSpPr/>
          <p:nvPr/>
        </p:nvSpPr>
        <p:spPr bwMode="auto">
          <a:xfrm>
            <a:off x="1099211" y="2315963"/>
            <a:ext cx="14431939" cy="5542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16019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solidFill>
                  <a:schemeClr val="bg1"/>
                </a:solidFill>
              </a:rPr>
              <a:t>chef_type</a:t>
            </a:r>
            <a:r>
              <a:rPr lang="en-US" dirty="0" smtClean="0">
                <a:solidFill>
                  <a:schemeClr val="bg1"/>
                </a:solidFill>
              </a:rPr>
              <a:t>:           </a:t>
            </a:r>
            <a:r>
              <a:rPr lang="en-US" dirty="0">
                <a:solidFill>
                  <a:schemeClr val="bg1"/>
                </a:solidFill>
              </a:rPr>
              <a:t>environment</a:t>
            </a:r>
          </a:p>
          <a:p>
            <a:r>
              <a:rPr lang="en-US" dirty="0">
                <a:solidFill>
                  <a:schemeClr val="bg1"/>
                </a:solidFill>
              </a:rPr>
              <a:t>cookbook_versions:</a:t>
            </a:r>
          </a:p>
          <a:p>
            <a:r>
              <a:rPr lang="en-US" dirty="0">
                <a:solidFill>
                  <a:schemeClr val="bg1"/>
                </a:solidFill>
              </a:rPr>
              <a:t>default_attributes:</a:t>
            </a:r>
          </a:p>
          <a:p>
            <a:r>
              <a:rPr lang="en-US" dirty="0">
                <a:solidFill>
                  <a:schemeClr val="bg1"/>
                </a:solidFill>
              </a:rPr>
              <a:t>description</a:t>
            </a:r>
            <a:r>
              <a:rPr lang="en-US" dirty="0" smtClean="0">
                <a:solidFill>
                  <a:schemeClr val="bg1"/>
                </a:solidFill>
              </a:rPr>
              <a:t>:         </a:t>
            </a:r>
            <a:r>
              <a:rPr lang="en-US" dirty="0">
                <a:solidFill>
                  <a:schemeClr val="bg1"/>
                </a:solidFill>
              </a:rPr>
              <a:t>The default Chef environment</a:t>
            </a:r>
          </a:p>
          <a:p>
            <a:r>
              <a:rPr lang="en-US" dirty="0">
                <a:solidFill>
                  <a:schemeClr val="bg1"/>
                </a:solidFill>
              </a:rPr>
              <a:t>json_class</a:t>
            </a:r>
            <a:r>
              <a:rPr lang="en-US" dirty="0" smtClean="0">
                <a:solidFill>
                  <a:schemeClr val="bg1"/>
                </a:solidFill>
              </a:rPr>
              <a:t>:          Chef</a:t>
            </a:r>
            <a:r>
              <a:rPr lang="en-US" dirty="0">
                <a:solidFill>
                  <a:schemeClr val="bg1"/>
                </a:solidFill>
              </a:rPr>
              <a:t>::Environment</a:t>
            </a:r>
          </a:p>
          <a:p>
            <a:r>
              <a:rPr lang="en-US" dirty="0">
                <a:solidFill>
                  <a:schemeClr val="bg1"/>
                </a:solidFill>
              </a:rPr>
              <a:t>name</a:t>
            </a:r>
            <a:r>
              <a:rPr lang="en-US" dirty="0" smtClean="0">
                <a:solidFill>
                  <a:schemeClr val="bg1"/>
                </a:solidFill>
              </a:rPr>
              <a:t>:                _</a:t>
            </a:r>
            <a:r>
              <a:rPr lang="en-US" dirty="0">
                <a:solidFill>
                  <a:schemeClr val="bg1"/>
                </a:solidFill>
              </a:rPr>
              <a:t>default</a:t>
            </a:r>
          </a:p>
          <a:p>
            <a:r>
              <a:rPr lang="en-US" dirty="0">
                <a:solidFill>
                  <a:schemeClr val="bg1"/>
                </a:solidFill>
              </a:rPr>
              <a:t>override_attributes:</a:t>
            </a:r>
            <a:r>
              <a:rPr lang="en-US" dirty="0" smtClean="0">
                <a:solidFill>
                  <a:srgbClr val="F0F0F0"/>
                </a:solidFill>
              </a:rPr>
              <a:t>	</a:t>
            </a:r>
            <a:endParaRPr lang="en-US" dirty="0">
              <a:solidFill>
                <a:schemeClr val="accent4">
                  <a:lumMod val="75000"/>
                </a:schemeClr>
              </a:solidFill>
            </a:endParaRPr>
          </a:p>
        </p:txBody>
      </p:sp>
      <p:sp>
        <p:nvSpPr>
          <p:cNvPr id="3" name="Title 2"/>
          <p:cNvSpPr>
            <a:spLocks noGrp="1"/>
          </p:cNvSpPr>
          <p:nvPr>
            <p:ph type="title"/>
          </p:nvPr>
        </p:nvSpPr>
        <p:spPr/>
        <p:txBody>
          <a:bodyPr>
            <a:normAutofit/>
          </a:bodyPr>
          <a:lstStyle/>
          <a:p>
            <a:r>
              <a:rPr lang="en-US" dirty="0" smtClean="0"/>
              <a:t>GL: Viewing the _default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_default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014473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6921749B-AEB7-461B-845F-603CABD25259}">
  <ds:schemaRef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metadata/properties"/>
    <ds:schemaRef ds:uri="http://schemas.microsoft.com/office/2006/documentManagement/types"/>
    <ds:schemaRef ds:uri="http://purl.org/dc/terms/"/>
    <ds:schemaRef ds:uri="7bb5d761-a2ea-4873-95f7-7a6658fb3ef0"/>
    <ds:schemaRef ds:uri="http://www.w3.org/XML/1998/namespace"/>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18619</TotalTime>
  <Words>4132</Words>
  <Application>Microsoft Office PowerPoint</Application>
  <PresentationFormat>Custom</PresentationFormat>
  <Paragraphs>621</Paragraphs>
  <Slides>54</Slides>
  <Notes>53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54</vt:i4>
      </vt:variant>
    </vt:vector>
  </HeadingPairs>
  <TitlesOfParts>
    <vt:vector size="59" baseType="lpstr">
      <vt:lpstr>Arial</vt:lpstr>
      <vt:lpstr>Courier New</vt:lpstr>
      <vt:lpstr>Gill Sans MT</vt:lpstr>
      <vt:lpstr>Wingdings</vt:lpstr>
      <vt:lpstr>ChefDk3.2Template</vt:lpstr>
      <vt:lpstr>Environments</vt:lpstr>
      <vt:lpstr>Objectives</vt:lpstr>
      <vt:lpstr>Keeping Your Infrastructure Current</vt:lpstr>
      <vt:lpstr>Environments</vt:lpstr>
      <vt:lpstr>Environments</vt:lpstr>
      <vt:lpstr>GL: Production</vt:lpstr>
      <vt:lpstr>GL: Using 'knife environment --help' </vt:lpstr>
      <vt:lpstr>GL: View List of Defined Environments</vt:lpstr>
      <vt:lpstr>GL: Viewing the _default Environment</vt:lpstr>
      <vt:lpstr>GL: Searching All of Our Nodes</vt:lpstr>
      <vt:lpstr>GL: Create an environments Directory</vt:lpstr>
      <vt:lpstr>GL: Create a New Environment File</vt:lpstr>
      <vt:lpstr>GL: Upload the production.rb File</vt:lpstr>
      <vt:lpstr>GL: View the List of Environments</vt:lpstr>
      <vt:lpstr>GL: View the Production Environment</vt:lpstr>
      <vt:lpstr>GL: Viewing 'knife node --help'</vt:lpstr>
      <vt:lpstr>GL: Viewing 'knife node set --help'</vt:lpstr>
      <vt:lpstr>GL: Using 'knife environment node set'</vt:lpstr>
      <vt:lpstr>GL: Viewing node1's Attributes</vt:lpstr>
      <vt:lpstr>Lab: Set More Nodes to Production</vt:lpstr>
      <vt:lpstr>Lab: Set node2's Environment to Production </vt:lpstr>
      <vt:lpstr>Lab: Verify node2 is Set to Production </vt:lpstr>
      <vt:lpstr>Lab: Set More Nodes to Production</vt:lpstr>
      <vt:lpstr>Production</vt:lpstr>
      <vt:lpstr>Lab: Acceptance Environment</vt:lpstr>
      <vt:lpstr>Lab: Create a New Environment File </vt:lpstr>
      <vt:lpstr>Lab: Upload the .rb File</vt:lpstr>
      <vt:lpstr>Lab: Verify that the Environment was Set </vt:lpstr>
      <vt:lpstr>Lab: Verify the Contents of the Environment</vt:lpstr>
      <vt:lpstr>Lab: Set node 3 to the Acceptance Environment </vt:lpstr>
      <vt:lpstr>Lab: Verify that the Environment Was Set </vt:lpstr>
      <vt:lpstr>Lab: Converge All the Nodes </vt:lpstr>
      <vt:lpstr>Lab: Acceptance Environment</vt:lpstr>
      <vt:lpstr>Separating Environments</vt:lpstr>
      <vt:lpstr>Expected Situation</vt:lpstr>
      <vt:lpstr>Balancing Nodes</vt:lpstr>
      <vt:lpstr>Search Criteria</vt:lpstr>
      <vt:lpstr>Search Criteria</vt:lpstr>
      <vt:lpstr>GL: Modify the myhaproxy default.rb </vt:lpstr>
      <vt:lpstr>GL: Separate Environments</vt:lpstr>
      <vt:lpstr>GL: Version the myhaproxy metadata.rb</vt:lpstr>
      <vt:lpstr>GL: Run 'berks install'</vt:lpstr>
      <vt:lpstr>GL: Run 'berks upload'</vt:lpstr>
      <vt:lpstr>GL: Separate Environments</vt:lpstr>
      <vt:lpstr>A Brief Recap</vt:lpstr>
      <vt:lpstr>Lab: Update Production</vt:lpstr>
      <vt:lpstr>Lab: Update production.rb</vt:lpstr>
      <vt:lpstr>Lab: cd and Run 'knife environment...'</vt:lpstr>
      <vt:lpstr>Lab: Verify the Version Number </vt:lpstr>
      <vt:lpstr>Lab: Converge All Nodes</vt:lpstr>
      <vt:lpstr>Lab: Update Production</vt:lpstr>
      <vt:lpstr>Discussion</vt:lpstr>
      <vt:lpstr>Q&amp;A</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2126</cp:revision>
  <cp:lastPrinted>2015-02-07T23:49:10Z</cp:lastPrinted>
  <dcterms:created xsi:type="dcterms:W3CDTF">2012-09-13T17:36:07Z</dcterms:created>
  <dcterms:modified xsi:type="dcterms:W3CDTF">2016-02-29T19:56:43Z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